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5" r:id="rId2"/>
    <p:sldId id="273" r:id="rId3"/>
    <p:sldId id="373" r:id="rId4"/>
    <p:sldId id="402" r:id="rId5"/>
    <p:sldId id="403" r:id="rId6"/>
    <p:sldId id="398" r:id="rId7"/>
    <p:sldId id="404" r:id="rId8"/>
    <p:sldId id="370" r:id="rId9"/>
    <p:sldId id="332" r:id="rId10"/>
    <p:sldId id="334" r:id="rId11"/>
    <p:sldId id="340" r:id="rId12"/>
    <p:sldId id="386" r:id="rId13"/>
    <p:sldId id="365" r:id="rId14"/>
    <p:sldId id="366" r:id="rId15"/>
    <p:sldId id="383" r:id="rId16"/>
    <p:sldId id="384" r:id="rId17"/>
    <p:sldId id="381" r:id="rId18"/>
    <p:sldId id="391" r:id="rId19"/>
    <p:sldId id="389" r:id="rId20"/>
    <p:sldId id="390" r:id="rId21"/>
  </p:sldIdLst>
  <p:sldSz cx="9906000" cy="6858000" type="A4"/>
  <p:notesSz cx="6735763" cy="9866313"/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58700EA-068A-450B-A8AD-AC1E6F453F6D}">
          <p14:sldIdLst>
            <p14:sldId id="265"/>
            <p14:sldId id="273"/>
            <p14:sldId id="373"/>
            <p14:sldId id="402"/>
            <p14:sldId id="403"/>
            <p14:sldId id="398"/>
            <p14:sldId id="404"/>
            <p14:sldId id="370"/>
            <p14:sldId id="332"/>
            <p14:sldId id="334"/>
            <p14:sldId id="340"/>
            <p14:sldId id="386"/>
            <p14:sldId id="365"/>
            <p14:sldId id="366"/>
            <p14:sldId id="383"/>
            <p14:sldId id="384"/>
            <p14:sldId id="381"/>
            <p14:sldId id="391"/>
            <p14:sldId id="389"/>
            <p14:sldId id="390"/>
          </p14:sldIdLst>
        </p14:section>
        <p14:section name="TEMP" id="{A61B7763-E97D-4D35-A6F4-AD036957040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21292B"/>
    <a:srgbClr val="2F8AA7"/>
    <a:srgbClr val="79D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88478" autoAdjust="0"/>
  </p:normalViewPr>
  <p:slideViewPr>
    <p:cSldViewPr>
      <p:cViewPr varScale="1">
        <p:scale>
          <a:sx n="115" d="100"/>
          <a:sy n="115" d="100"/>
        </p:scale>
        <p:origin x="1338" y="10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25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B230D-2AD8-46B5-82A7-D57C093EA8D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5325" y="739775"/>
            <a:ext cx="53451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DD07F-082D-41AE-9D7E-A52914BD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4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DD07F-082D-41AE-9D7E-A52914BD5D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14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1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5325" y="739775"/>
            <a:ext cx="53451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4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8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979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51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3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70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02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62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5325" y="739775"/>
            <a:ext cx="53451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61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05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93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9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88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392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22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84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7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06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30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2504730" y="774230"/>
            <a:ext cx="6192688" cy="5871047"/>
          </a:xfrm>
          <a:prstGeom prst="rect">
            <a:avLst/>
          </a:prstGeom>
        </p:spPr>
        <p:txBody>
          <a:bodyPr/>
          <a:lstStyle>
            <a:lvl1pPr marL="211194" indent="-506866">
              <a:lnSpc>
                <a:spcPct val="200000"/>
              </a:lnSpc>
              <a:buFont typeface="+mj-lt"/>
              <a:buAutoNum type="romanUcPeriod"/>
              <a:defRPr sz="2100" b="1"/>
            </a:lvl1pPr>
            <a:lvl2pPr marL="506866" indent="253433">
              <a:lnSpc>
                <a:spcPts val="2171"/>
              </a:lnSpc>
              <a:buFont typeface="+mj-lt"/>
              <a:buAutoNum type="arabicPeriod"/>
              <a:defRPr sz="1500"/>
            </a:lvl2pPr>
            <a:lvl3pPr marL="802537" indent="253433">
              <a:lnSpc>
                <a:spcPts val="2171"/>
              </a:lnSpc>
              <a:buFont typeface="+mj-lt"/>
              <a:buAutoNum type="arabicParenR"/>
              <a:defRPr sz="1500"/>
            </a:lvl3pPr>
            <a:lvl5pPr marL="2145731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28464" y="12701"/>
            <a:ext cx="9505056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8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5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1" y="548682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129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82355" y="5348761"/>
            <a:ext cx="4031590" cy="1067412"/>
          </a:xfrm>
          <a:prstGeom prst="rect">
            <a:avLst/>
          </a:prstGeom>
        </p:spPr>
        <p:txBody>
          <a:bodyPr anchor="t"/>
          <a:lstStyle>
            <a:lvl1pPr marL="0" indent="0" algn="l" defTabSz="107266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pc="-47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2062" y="1782248"/>
            <a:ext cx="7433005" cy="534547"/>
          </a:xfrm>
          <a:prstGeom prst="rect">
            <a:avLst/>
          </a:prstGeom>
        </p:spPr>
        <p:txBody>
          <a:bodyPr/>
          <a:lstStyle>
            <a:lvl1pPr marL="0" indent="0" algn="l" defTabSz="107266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100" b="1" kern="1200" spc="-4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867581" y="2441196"/>
            <a:ext cx="8699752" cy="328979"/>
          </a:xfrm>
          <a:prstGeom prst="rect">
            <a:avLst/>
          </a:prstGeom>
        </p:spPr>
        <p:txBody>
          <a:bodyPr anchor="t"/>
          <a:lstStyle>
            <a:lvl1pPr marL="0" indent="0" algn="l" defTabSz="107266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pc="-4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582355" y="4711197"/>
            <a:ext cx="4031590" cy="328979"/>
          </a:xfrm>
          <a:prstGeom prst="rect">
            <a:avLst/>
          </a:prstGeom>
        </p:spPr>
        <p:txBody>
          <a:bodyPr anchor="t"/>
          <a:lstStyle>
            <a:lvl1pPr marL="0" indent="0" algn="l" defTabSz="1072664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pc="-47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pic>
        <p:nvPicPr>
          <p:cNvPr id="7" name="그림 6" descr="가로모티프색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6" y="2316795"/>
            <a:ext cx="8985600" cy="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45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9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15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9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7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8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3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9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BBFD5-05BA-4DE2-8562-A8506087ABA7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97FE7-E8FA-4C37-90E5-B72BC7DB5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94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1072866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emf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8.wdp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10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2.wdp"/><Relationship Id="rId18" Type="http://schemas.microsoft.com/office/2007/relationships/hdphoto" Target="../media/hdphoto4.wdp"/><Relationship Id="rId3" Type="http://schemas.openxmlformats.org/officeDocument/2006/relationships/image" Target="../media/image4.png"/><Relationship Id="rId21" Type="http://schemas.microsoft.com/office/2007/relationships/hdphoto" Target="../media/hdphoto5.wdp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microsoft.com/office/2007/relationships/hdphoto" Target="../media/hdphoto3.wdp"/><Relationship Id="rId10" Type="http://schemas.openxmlformats.org/officeDocument/2006/relationships/image" Target="../media/image10.png"/><Relationship Id="rId19" Type="http://schemas.openxmlformats.org/officeDocument/2006/relationships/image" Target="../media/image16.jpeg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.xml"/><Relationship Id="rId7" Type="http://schemas.openxmlformats.org/officeDocument/2006/relationships/image" Target="../media/image29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8.xml"/><Relationship Id="rId10" Type="http://schemas.microsoft.com/office/2007/relationships/hdphoto" Target="../media/hdphoto6.wdp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42063" y="1782248"/>
            <a:ext cx="8727165" cy="534547"/>
          </a:xfrm>
        </p:spPr>
        <p:txBody>
          <a:bodyPr>
            <a:normAutofit/>
          </a:bodyPr>
          <a:lstStyle/>
          <a:p>
            <a:r>
              <a:rPr lang="en-US" altLang="ko-KR" sz="2500" dirty="0" smtClean="0"/>
              <a:t>2D</a:t>
            </a:r>
            <a:r>
              <a:rPr lang="ko-KR" altLang="en-US" sz="2500" dirty="0" smtClean="0"/>
              <a:t>기반 </a:t>
            </a:r>
            <a:r>
              <a:rPr lang="en-US" altLang="ko-KR" sz="2500" dirty="0" smtClean="0"/>
              <a:t>3D</a:t>
            </a:r>
            <a:r>
              <a:rPr lang="ko-KR" altLang="en-US" sz="2500" dirty="0" smtClean="0"/>
              <a:t>모델링 자동화 시스템 </a:t>
            </a:r>
            <a:r>
              <a:rPr lang="en-US" altLang="ko-KR" sz="2500" dirty="0" smtClean="0"/>
              <a:t>2</a:t>
            </a:r>
            <a:r>
              <a:rPr lang="ko-KR" altLang="en-US" sz="2500" dirty="0" smtClean="0"/>
              <a:t>차 </a:t>
            </a:r>
            <a:r>
              <a:rPr lang="ko-KR" altLang="en-US" sz="2500" dirty="0" smtClean="0"/>
              <a:t>시연 및 중간보고</a:t>
            </a:r>
            <a:endParaRPr lang="ko-KR" altLang="en-US" sz="2500" dirty="0"/>
          </a:p>
        </p:txBody>
      </p:sp>
      <p:graphicFrame>
        <p:nvGraphicFramePr>
          <p:cNvPr id="15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818168"/>
              </p:ext>
            </p:extLst>
          </p:nvPr>
        </p:nvGraphicFramePr>
        <p:xfrm>
          <a:off x="8478838" y="441129"/>
          <a:ext cx="1154112" cy="756000"/>
        </p:xfrm>
        <a:graphic>
          <a:graphicData uri="http://schemas.openxmlformats.org/drawingml/2006/table">
            <a:tbl>
              <a:tblPr/>
              <a:tblGrid>
                <a:gridCol w="3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kumimoji="0" lang="en-US" altLang="ko-KR" sz="11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의사결정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kumimoji="0" lang="en-US" altLang="ko-KR" sz="1100" b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0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정보전달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en-US" altLang="ko-KR" sz="1100" b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0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지시사항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텍스트 개체 틀 4"/>
          <p:cNvSpPr txBox="1">
            <a:spLocks/>
          </p:cNvSpPr>
          <p:nvPr/>
        </p:nvSpPr>
        <p:spPr>
          <a:xfrm>
            <a:off x="582355" y="5831460"/>
            <a:ext cx="4031590" cy="584712"/>
          </a:xfrm>
          <a:prstGeom prst="rect">
            <a:avLst/>
          </a:prstGeom>
        </p:spPr>
        <p:txBody>
          <a:bodyPr lIns="107287" tIns="53643" rIns="107287" bIns="53643" anchor="t"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12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810" indent="-285697" algn="l" defTabSz="91422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5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spc="0" dirty="0" smtClean="0">
                <a:solidFill>
                  <a:schemeClr val="tx1"/>
                </a:solidFill>
              </a:rPr>
              <a:t>스마트기술센터</a:t>
            </a:r>
            <a:endParaRPr lang="en-US" altLang="ko-KR" b="1" spc="0" dirty="0" smtClean="0">
              <a:solidFill>
                <a:schemeClr val="tx1"/>
              </a:solidFill>
            </a:endParaRPr>
          </a:p>
          <a:p>
            <a:r>
              <a:rPr lang="ko-KR" altLang="en-US" b="1" spc="0" dirty="0" smtClean="0">
                <a:solidFill>
                  <a:schemeClr val="tx1"/>
                </a:solidFill>
              </a:rPr>
              <a:t>스마트엔지니어링실</a:t>
            </a:r>
            <a:endParaRPr lang="ko-KR" altLang="en-US" b="1" spc="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2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82355" y="4711197"/>
            <a:ext cx="4031590" cy="32897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pc="0" dirty="0" smtClean="0">
                <a:solidFill>
                  <a:schemeClr val="tx1"/>
                </a:solidFill>
              </a:rPr>
              <a:t>2022. 03 </a:t>
            </a:r>
            <a:r>
              <a:rPr lang="en-US" altLang="ko-KR" spc="0" dirty="0">
                <a:solidFill>
                  <a:schemeClr val="tx1"/>
                </a:solidFill>
              </a:rPr>
              <a:t>. </a:t>
            </a:r>
            <a:r>
              <a:rPr lang="en-US" altLang="ko-KR" spc="0" dirty="0" smtClean="0">
                <a:solidFill>
                  <a:schemeClr val="tx1"/>
                </a:solidFill>
              </a:rPr>
              <a:t>17</a:t>
            </a:r>
            <a:endParaRPr lang="ko-KR" altLang="en-US" spc="0" dirty="0">
              <a:solidFill>
                <a:schemeClr val="tx1"/>
              </a:solidFill>
            </a:endParaRPr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76538" y="2441196"/>
            <a:ext cx="4536502" cy="328979"/>
          </a:xfrm>
        </p:spPr>
        <p:txBody>
          <a:bodyPr>
            <a:noAutofit/>
          </a:bodyPr>
          <a:lstStyle/>
          <a:p>
            <a:r>
              <a:rPr lang="ko-KR" altLang="en-US" sz="1000" b="1" i="1" dirty="0"/>
              <a:t> </a:t>
            </a:r>
            <a:r>
              <a:rPr lang="en-US" altLang="ko-KR" sz="1000" b="1" i="1" dirty="0"/>
              <a:t>- </a:t>
            </a:r>
            <a:r>
              <a:rPr lang="en-US" altLang="ko-KR" sz="1000" b="1" i="1" dirty="0" smtClean="0"/>
              <a:t>Pipe Rack Loading Inform. </a:t>
            </a:r>
            <a:r>
              <a:rPr lang="ko-KR" altLang="en-US" sz="1000" b="1" i="1" dirty="0" smtClean="0"/>
              <a:t>자동화 </a:t>
            </a:r>
            <a:r>
              <a:rPr lang="ko-KR" altLang="en-US" sz="1000" b="1" i="1" dirty="0" smtClean="0"/>
              <a:t>기능 </a:t>
            </a:r>
            <a:r>
              <a:rPr lang="ko-KR" altLang="en-US" sz="1000" b="1" i="1" dirty="0"/>
              <a:t>구현</a:t>
            </a:r>
          </a:p>
        </p:txBody>
      </p:sp>
      <p:pic>
        <p:nvPicPr>
          <p:cNvPr id="18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63" y="6157091"/>
            <a:ext cx="1801372" cy="2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8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41288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시스템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구성도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(H/W)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추진 계획</a:t>
            </a:r>
            <a:endParaRPr lang="ko-KR" altLang="en-US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B9E30F1-E9F6-4519-A02A-1566C7438474}"/>
              </a:ext>
            </a:extLst>
          </p:cNvPr>
          <p:cNvSpPr/>
          <p:nvPr/>
        </p:nvSpPr>
        <p:spPr>
          <a:xfrm>
            <a:off x="625730" y="1249703"/>
            <a:ext cx="8883280" cy="325941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7287" tIns="53643" rIns="107287" bIns="5364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7" name="Picture 21" descr="사람-컴퓨터_1-[Converted]">
            <a:extLst>
              <a:ext uri="{FF2B5EF4-FFF2-40B4-BE49-F238E27FC236}">
                <a16:creationId xmlns:a16="http://schemas.microsoft.com/office/drawing/2014/main" id="{ADAF1A20-F3D2-493A-99B6-A88335D4C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569" y="1416758"/>
            <a:ext cx="464113" cy="40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6C7F657-EE9E-4825-8007-952DF348ECBE}"/>
              </a:ext>
            </a:extLst>
          </p:cNvPr>
          <p:cNvSpPr/>
          <p:nvPr/>
        </p:nvSpPr>
        <p:spPr>
          <a:xfrm>
            <a:off x="1024967" y="2011189"/>
            <a:ext cx="2271849" cy="2251095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ko-KR" altLang="en-US" sz="2800">
              <a:solidFill>
                <a:schemeClr val="lt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1024967" y="1860589"/>
            <a:ext cx="2271849" cy="22877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spc="-50" dirty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2D CAD</a:t>
            </a:r>
            <a:endParaRPr kumimoji="1" lang="ko-KR" altLang="en-US" sz="9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259992" y="2186446"/>
            <a:ext cx="423456" cy="650966"/>
            <a:chOff x="758663" y="2259164"/>
            <a:chExt cx="423456" cy="650966"/>
          </a:xfrm>
        </p:grpSpPr>
        <p:pic>
          <p:nvPicPr>
            <p:cNvPr id="235" name="Picture 129" descr="server">
              <a:extLst>
                <a:ext uri="{FF2B5EF4-FFF2-40B4-BE49-F238E27FC236}">
                  <a16:creationId xmlns:a16="http://schemas.microsoft.com/office/drawing/2014/main" id="{51BC428F-A759-4E87-96B5-31038DEF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22" y="2259164"/>
              <a:ext cx="299150" cy="435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6" name="TextBox 407">
              <a:extLst>
                <a:ext uri="{FF2B5EF4-FFF2-40B4-BE49-F238E27FC236}">
                  <a16:creationId xmlns:a16="http://schemas.microsoft.com/office/drawing/2014/main" id="{78BA9777-8CA2-481D-BADE-ED1660B0B098}"/>
                </a:ext>
              </a:extLst>
            </p:cNvPr>
            <p:cNvSpPr txBox="1"/>
            <p:nvPr/>
          </p:nvSpPr>
          <p:spPr>
            <a:xfrm>
              <a:off x="758663" y="2678686"/>
              <a:ext cx="423456" cy="231444"/>
            </a:xfrm>
            <a:prstGeom prst="rect">
              <a:avLst/>
            </a:prstGeom>
            <a:noFill/>
          </p:spPr>
          <p:txBody>
            <a:bodyPr wrap="none" lIns="107287" tIns="53643" rIns="107287" bIns="53643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W/S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216696" y="2860955"/>
            <a:ext cx="583356" cy="629813"/>
            <a:chOff x="2325841" y="3576139"/>
            <a:chExt cx="583356" cy="629813"/>
          </a:xfrm>
        </p:grpSpPr>
        <p:pic>
          <p:nvPicPr>
            <p:cNvPr id="237" name="Picture 4" descr="database에 대한 이미지 검색결과">
              <a:extLst>
                <a:ext uri="{FF2B5EF4-FFF2-40B4-BE49-F238E27FC236}">
                  <a16:creationId xmlns:a16="http://schemas.microsoft.com/office/drawing/2014/main" id="{16E9616F-88C4-45D0-A887-BD7D2FF1CC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/>
            <a:stretch/>
          </p:blipFill>
          <p:spPr bwMode="auto">
            <a:xfrm>
              <a:off x="2325841" y="3576139"/>
              <a:ext cx="583356" cy="629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FA17955-B829-4C68-8FCC-B5B9F8E2BF9E}"/>
                </a:ext>
              </a:extLst>
            </p:cNvPr>
            <p:cNvSpPr txBox="1"/>
            <p:nvPr/>
          </p:nvSpPr>
          <p:spPr>
            <a:xfrm>
              <a:off x="2411454" y="3809914"/>
              <a:ext cx="3818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EDB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aphicFrame>
        <p:nvGraphicFramePr>
          <p:cNvPr id="38" name="표 128">
            <a:extLst>
              <a:ext uri="{FF2B5EF4-FFF2-40B4-BE49-F238E27FC236}">
                <a16:creationId xmlns:a16="http://schemas.microsoft.com/office/drawing/2014/main" id="{2F650300-82DF-4284-8624-185BE9839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96069"/>
              </p:ext>
            </p:extLst>
          </p:nvPr>
        </p:nvGraphicFramePr>
        <p:xfrm>
          <a:off x="619125" y="4732065"/>
          <a:ext cx="4060571" cy="11953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1507">
                  <a:extLst>
                    <a:ext uri="{9D8B030D-6E8A-4147-A177-3AD203B41FA5}">
                      <a16:colId xmlns:a16="http://schemas.microsoft.com/office/drawing/2014/main" val="729417446"/>
                    </a:ext>
                  </a:extLst>
                </a:gridCol>
                <a:gridCol w="3039064">
                  <a:extLst>
                    <a:ext uri="{9D8B030D-6E8A-4147-A177-3AD203B41FA5}">
                      <a16:colId xmlns:a16="http://schemas.microsoft.com/office/drawing/2014/main" val="1884994676"/>
                    </a:ext>
                  </a:extLst>
                </a:gridCol>
              </a:tblGrid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4F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 Hardware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4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68653"/>
                  </a:ext>
                </a:extLst>
              </a:tr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Intel Core i7, Quad Core 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451626"/>
                  </a:ext>
                </a:extLst>
              </a:tr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286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5GB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58227"/>
                  </a:ext>
                </a:extLst>
              </a:tr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16GB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권장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276391"/>
                  </a:ext>
                </a:extLst>
              </a:tr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286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Windows 7/10 SP1 Pro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709026"/>
                  </a:ext>
                </a:extLst>
              </a:tr>
            </a:tbl>
          </a:graphicData>
        </a:graphic>
      </p:graphicFrame>
      <p:graphicFrame>
        <p:nvGraphicFramePr>
          <p:cNvPr id="39" name="표 128">
            <a:extLst>
              <a:ext uri="{FF2B5EF4-FFF2-40B4-BE49-F238E27FC236}">
                <a16:creationId xmlns:a16="http://schemas.microsoft.com/office/drawing/2014/main" id="{3D8179F7-92B9-4DFC-A451-BA961648FE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53001" y="4732065"/>
          <a:ext cx="4556010" cy="11953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6183">
                  <a:extLst>
                    <a:ext uri="{9D8B030D-6E8A-4147-A177-3AD203B41FA5}">
                      <a16:colId xmlns:a16="http://schemas.microsoft.com/office/drawing/2014/main" val="729417446"/>
                    </a:ext>
                  </a:extLst>
                </a:gridCol>
                <a:gridCol w="2899827">
                  <a:extLst>
                    <a:ext uri="{9D8B030D-6E8A-4147-A177-3AD203B41FA5}">
                      <a16:colId xmlns:a16="http://schemas.microsoft.com/office/drawing/2014/main" val="1884994676"/>
                    </a:ext>
                  </a:extLst>
                </a:gridCol>
              </a:tblGrid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4F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PC Software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4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68653"/>
                  </a:ext>
                </a:extLst>
              </a:tr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AutoCAD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2014, 2019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451626"/>
                  </a:ext>
                </a:extLst>
              </a:tr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S3D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58227"/>
                  </a:ext>
                </a:extLst>
              </a:tr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Microsoft Office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ko-KR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Office 2013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276391"/>
                  </a:ext>
                </a:extLst>
              </a:tr>
              <a:tr h="23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.Net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Framework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286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4.5.2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709026"/>
                  </a:ext>
                </a:extLst>
              </a:tr>
            </a:tbl>
          </a:graphicData>
        </a:graphic>
      </p:graphicFrame>
      <p:sp>
        <p:nvSpPr>
          <p:cNvPr id="2" name="AutoShape 2" descr="program icon에 대한 이미지 검색결과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147611" y="1611524"/>
            <a:ext cx="2520280" cy="1256339"/>
            <a:chOff x="3440832" y="1418732"/>
            <a:chExt cx="2520280" cy="1256339"/>
          </a:xfrm>
        </p:grpSpPr>
        <p:grpSp>
          <p:nvGrpSpPr>
            <p:cNvPr id="41" name="그룹 40"/>
            <p:cNvGrpSpPr/>
            <p:nvPr/>
          </p:nvGrpSpPr>
          <p:grpSpPr>
            <a:xfrm>
              <a:off x="3440832" y="1418732"/>
              <a:ext cx="2520280" cy="1256339"/>
              <a:chOff x="4572000" y="1323362"/>
              <a:chExt cx="4176464" cy="1256339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572000" y="1574415"/>
                <a:ext cx="4176464" cy="1005286"/>
              </a:xfrm>
              <a:prstGeom prst="rect">
                <a:avLst/>
              </a:prstGeom>
              <a:pattFill prst="lt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3" tIns="45712" rIns="91423" bIns="45712"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49" name="직사각형 259"/>
              <p:cNvSpPr/>
              <p:nvPr/>
            </p:nvSpPr>
            <p:spPr>
              <a:xfrm>
                <a:off x="4572000" y="1323362"/>
                <a:ext cx="4176463" cy="25095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3720" tIns="41861" rIns="83720" bIns="41861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900" b="1" spc="-50" dirty="0" smtClean="0">
                    <a:solidFill>
                      <a:prstClr val="white">
                        <a:alpha val="99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S3D Server</a:t>
                </a:r>
                <a:endParaRPr kumimoji="1" lang="ko-KR" altLang="en-US" sz="900" b="1" spc="-50" dirty="0">
                  <a:solidFill>
                    <a:prstClr val="white">
                      <a:alpha val="99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pic>
          <p:nvPicPr>
            <p:cNvPr id="61" name="Picture 227">
              <a:extLst>
                <a:ext uri="{FF2B5EF4-FFF2-40B4-BE49-F238E27FC236}">
                  <a16:creationId xmlns:a16="http://schemas.microsoft.com/office/drawing/2014/main" id="{2689B677-7300-4D2D-8E6A-9E4C8EAC6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8645" y="1942660"/>
              <a:ext cx="566933" cy="257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모서리가 둥근 직사각형 110">
              <a:extLst>
                <a:ext uri="{FF2B5EF4-FFF2-40B4-BE49-F238E27FC236}">
                  <a16:creationId xmlns:a16="http://schemas.microsoft.com/office/drawing/2014/main" id="{CADEFD19-7519-4B08-AEF0-CD92C3294351}"/>
                </a:ext>
              </a:extLst>
            </p:cNvPr>
            <p:cNvSpPr/>
            <p:nvPr/>
          </p:nvSpPr>
          <p:spPr bwMode="auto">
            <a:xfrm>
              <a:off x="3785490" y="2239467"/>
              <a:ext cx="545436" cy="214318"/>
            </a:xfrm>
            <a:prstGeom prst="roundRect">
              <a:avLst>
                <a:gd name="adj" fmla="val 3011"/>
              </a:avLst>
            </a:prstGeom>
            <a:noFill/>
            <a:ln>
              <a:noFill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buClr>
                  <a:schemeClr val="tx1"/>
                </a:buClr>
              </a:pPr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File</a:t>
              </a:r>
            </a:p>
            <a:p>
              <a:pPr algn="ctr" eaLnBrk="0" hangingPunct="0">
                <a:buClr>
                  <a:schemeClr val="tx1"/>
                </a:buClr>
              </a:pPr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3" name="Picture 227">
              <a:extLst>
                <a:ext uri="{FF2B5EF4-FFF2-40B4-BE49-F238E27FC236}">
                  <a16:creationId xmlns:a16="http://schemas.microsoft.com/office/drawing/2014/main" id="{2689B677-7300-4D2D-8E6A-9E4C8EAC6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586" y="1938170"/>
              <a:ext cx="566933" cy="257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27">
              <a:extLst>
                <a:ext uri="{FF2B5EF4-FFF2-40B4-BE49-F238E27FC236}">
                  <a16:creationId xmlns:a16="http://schemas.microsoft.com/office/drawing/2014/main" id="{2689B677-7300-4D2D-8E6A-9E4C8EAC6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352" y="1924121"/>
              <a:ext cx="566933" cy="257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모서리가 둥근 직사각형 110">
              <a:extLst>
                <a:ext uri="{FF2B5EF4-FFF2-40B4-BE49-F238E27FC236}">
                  <a16:creationId xmlns:a16="http://schemas.microsoft.com/office/drawing/2014/main" id="{CADEFD19-7519-4B08-AEF0-CD92C3294351}"/>
                </a:ext>
              </a:extLst>
            </p:cNvPr>
            <p:cNvSpPr/>
            <p:nvPr/>
          </p:nvSpPr>
          <p:spPr bwMode="auto">
            <a:xfrm>
              <a:off x="4313516" y="2239467"/>
              <a:ext cx="545436" cy="214318"/>
            </a:xfrm>
            <a:prstGeom prst="roundRect">
              <a:avLst>
                <a:gd name="adj" fmla="val 3011"/>
              </a:avLst>
            </a:prstGeom>
            <a:noFill/>
            <a:ln>
              <a:noFill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buClr>
                  <a:schemeClr val="tx1"/>
                </a:buClr>
              </a:pPr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</a:p>
            <a:p>
              <a:pPr algn="ctr" eaLnBrk="0" hangingPunct="0">
                <a:buClr>
                  <a:schemeClr val="tx1"/>
                </a:buClr>
              </a:pPr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모서리가 둥근 직사각형 110">
              <a:extLst>
                <a:ext uri="{FF2B5EF4-FFF2-40B4-BE49-F238E27FC236}">
                  <a16:creationId xmlns:a16="http://schemas.microsoft.com/office/drawing/2014/main" id="{CADEFD19-7519-4B08-AEF0-CD92C3294351}"/>
                </a:ext>
              </a:extLst>
            </p:cNvPr>
            <p:cNvSpPr/>
            <p:nvPr/>
          </p:nvSpPr>
          <p:spPr bwMode="auto">
            <a:xfrm>
              <a:off x="4831515" y="2239467"/>
              <a:ext cx="545436" cy="214318"/>
            </a:xfrm>
            <a:prstGeom prst="roundRect">
              <a:avLst>
                <a:gd name="adj" fmla="val 3011"/>
              </a:avLst>
            </a:prstGeom>
            <a:noFill/>
            <a:ln>
              <a:noFill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buClr>
                  <a:schemeClr val="tx1"/>
                </a:buClr>
              </a:pPr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</a:t>
              </a:r>
            </a:p>
            <a:p>
              <a:pPr algn="ctr" eaLnBrk="0" hangingPunct="0">
                <a:buClr>
                  <a:schemeClr val="tx1"/>
                </a:buClr>
              </a:pPr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4160912" y="2981623"/>
            <a:ext cx="2520280" cy="1256339"/>
            <a:chOff x="3440832" y="1418732"/>
            <a:chExt cx="2520280" cy="1256339"/>
          </a:xfrm>
        </p:grpSpPr>
        <p:grpSp>
          <p:nvGrpSpPr>
            <p:cNvPr id="77" name="그룹 76"/>
            <p:cNvGrpSpPr/>
            <p:nvPr/>
          </p:nvGrpSpPr>
          <p:grpSpPr>
            <a:xfrm>
              <a:off x="3440832" y="1418732"/>
              <a:ext cx="2520280" cy="1256339"/>
              <a:chOff x="4572000" y="1323362"/>
              <a:chExt cx="4176463" cy="1256339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572000" y="1574415"/>
                <a:ext cx="4176463" cy="1005286"/>
              </a:xfrm>
              <a:prstGeom prst="rect">
                <a:avLst/>
              </a:prstGeom>
              <a:pattFill prst="lt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3" tIns="45712" rIns="91423" bIns="45712"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직사각형 259"/>
              <p:cNvSpPr/>
              <p:nvPr/>
            </p:nvSpPr>
            <p:spPr>
              <a:xfrm>
                <a:off x="4572000" y="1323362"/>
                <a:ext cx="4176463" cy="25095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3720" tIns="41861" rIns="83720" bIns="41861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900" b="1" spc="-50" dirty="0" smtClean="0">
                    <a:solidFill>
                      <a:prstClr val="white">
                        <a:alpha val="99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PDMS Server</a:t>
                </a:r>
                <a:endParaRPr kumimoji="1" lang="ko-KR" altLang="en-US" sz="900" b="1" spc="-50" dirty="0">
                  <a:solidFill>
                    <a:prstClr val="white">
                      <a:alpha val="99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82" name="모서리가 둥근 직사각형 110">
              <a:extLst>
                <a:ext uri="{FF2B5EF4-FFF2-40B4-BE49-F238E27FC236}">
                  <a16:creationId xmlns:a16="http://schemas.microsoft.com/office/drawing/2014/main" id="{CADEFD19-7519-4B08-AEF0-CD92C3294351}"/>
                </a:ext>
              </a:extLst>
            </p:cNvPr>
            <p:cNvSpPr/>
            <p:nvPr/>
          </p:nvSpPr>
          <p:spPr bwMode="auto">
            <a:xfrm>
              <a:off x="4175706" y="2323632"/>
              <a:ext cx="794454" cy="214318"/>
            </a:xfrm>
            <a:prstGeom prst="roundRect">
              <a:avLst>
                <a:gd name="adj" fmla="val 3011"/>
              </a:avLst>
            </a:prstGeom>
            <a:noFill/>
            <a:ln>
              <a:noFill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>
                <a:buClr>
                  <a:schemeClr val="tx1"/>
                </a:buClr>
              </a:pPr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Server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TextBox 413">
            <a:extLst>
              <a:ext uri="{FF2B5EF4-FFF2-40B4-BE49-F238E27FC236}">
                <a16:creationId xmlns:a16="http://schemas.microsoft.com/office/drawing/2014/main" id="{E295BD8E-1762-4427-95D2-3E8492DEAD34}"/>
              </a:ext>
            </a:extLst>
          </p:cNvPr>
          <p:cNvSpPr txBox="1"/>
          <p:nvPr/>
        </p:nvSpPr>
        <p:spPr>
          <a:xfrm>
            <a:off x="1259992" y="4262285"/>
            <a:ext cx="1711050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en-US" altLang="ko-KR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 </a:t>
            </a:r>
            <a:r>
              <a:rPr lang="ko-KR" altLang="en-US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 </a:t>
            </a:r>
            <a:r>
              <a:rPr lang="en-US" altLang="ko-KR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License </a:t>
            </a:r>
            <a:r>
              <a:rPr lang="ko-KR" altLang="en-US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</a:p>
        </p:txBody>
      </p:sp>
      <p:pic>
        <p:nvPicPr>
          <p:cNvPr id="87" name="Picture 227">
            <a:extLst>
              <a:ext uri="{FF2B5EF4-FFF2-40B4-BE49-F238E27FC236}">
                <a16:creationId xmlns:a16="http://schemas.microsoft.com/office/drawing/2014/main" id="{CAD13F14-ECBF-4D2D-BC31-4193A244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23" y="3444577"/>
            <a:ext cx="920089" cy="32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76C7F657-EE9E-4825-8007-952DF348ECBE}"/>
              </a:ext>
            </a:extLst>
          </p:cNvPr>
          <p:cNvSpPr/>
          <p:nvPr/>
        </p:nvSpPr>
        <p:spPr>
          <a:xfrm>
            <a:off x="7649106" y="2011188"/>
            <a:ext cx="1175667" cy="2226773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rtlCol="0" anchor="ctr"/>
          <a:lstStyle/>
          <a:p>
            <a:pPr algn="ctr"/>
            <a:endParaRPr lang="ko-KR" altLang="en-US" sz="2800">
              <a:solidFill>
                <a:schemeClr val="lt1"/>
              </a:solidFill>
            </a:endParaRPr>
          </a:p>
        </p:txBody>
      </p:sp>
      <p:sp>
        <p:nvSpPr>
          <p:cNvPr id="96" name="TextBox 413">
            <a:extLst>
              <a:ext uri="{FF2B5EF4-FFF2-40B4-BE49-F238E27FC236}">
                <a16:creationId xmlns:a16="http://schemas.microsoft.com/office/drawing/2014/main" id="{E295BD8E-1762-4427-95D2-3E8492DEAD34}"/>
              </a:ext>
            </a:extLst>
          </p:cNvPr>
          <p:cNvSpPr txBox="1"/>
          <p:nvPr/>
        </p:nvSpPr>
        <p:spPr>
          <a:xfrm>
            <a:off x="7422642" y="4262286"/>
            <a:ext cx="1706821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Design </a:t>
            </a:r>
            <a:r>
              <a:rPr lang="ko-KR" altLang="en-US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 </a:t>
            </a:r>
            <a:r>
              <a:rPr lang="en-US" altLang="ko-KR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License </a:t>
            </a:r>
            <a:r>
              <a:rPr lang="ko-KR" altLang="en-US" sz="9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1259992" y="2951715"/>
            <a:ext cx="423456" cy="650966"/>
            <a:chOff x="758663" y="2259164"/>
            <a:chExt cx="423456" cy="650966"/>
          </a:xfrm>
        </p:grpSpPr>
        <p:pic>
          <p:nvPicPr>
            <p:cNvPr id="112" name="Picture 129" descr="server">
              <a:extLst>
                <a:ext uri="{FF2B5EF4-FFF2-40B4-BE49-F238E27FC236}">
                  <a16:creationId xmlns:a16="http://schemas.microsoft.com/office/drawing/2014/main" id="{51BC428F-A759-4E87-96B5-31038DEF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22" y="2259164"/>
              <a:ext cx="299150" cy="435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407">
              <a:extLst>
                <a:ext uri="{FF2B5EF4-FFF2-40B4-BE49-F238E27FC236}">
                  <a16:creationId xmlns:a16="http://schemas.microsoft.com/office/drawing/2014/main" id="{78BA9777-8CA2-481D-BADE-ED1660B0B098}"/>
                </a:ext>
              </a:extLst>
            </p:cNvPr>
            <p:cNvSpPr txBox="1"/>
            <p:nvPr/>
          </p:nvSpPr>
          <p:spPr>
            <a:xfrm>
              <a:off x="758663" y="2678686"/>
              <a:ext cx="423456" cy="231444"/>
            </a:xfrm>
            <a:prstGeom prst="rect">
              <a:avLst/>
            </a:prstGeom>
            <a:noFill/>
          </p:spPr>
          <p:txBody>
            <a:bodyPr wrap="none" lIns="107287" tIns="53643" rIns="107287" bIns="53643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W/S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1259992" y="3600602"/>
            <a:ext cx="423456" cy="650966"/>
            <a:chOff x="758663" y="2259164"/>
            <a:chExt cx="423456" cy="650966"/>
          </a:xfrm>
        </p:grpSpPr>
        <p:pic>
          <p:nvPicPr>
            <p:cNvPr id="115" name="Picture 129" descr="server">
              <a:extLst>
                <a:ext uri="{FF2B5EF4-FFF2-40B4-BE49-F238E27FC236}">
                  <a16:creationId xmlns:a16="http://schemas.microsoft.com/office/drawing/2014/main" id="{51BC428F-A759-4E87-96B5-31038DEF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22" y="2259164"/>
              <a:ext cx="299150" cy="435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407">
              <a:extLst>
                <a:ext uri="{FF2B5EF4-FFF2-40B4-BE49-F238E27FC236}">
                  <a16:creationId xmlns:a16="http://schemas.microsoft.com/office/drawing/2014/main" id="{78BA9777-8CA2-481D-BADE-ED1660B0B098}"/>
                </a:ext>
              </a:extLst>
            </p:cNvPr>
            <p:cNvSpPr txBox="1"/>
            <p:nvPr/>
          </p:nvSpPr>
          <p:spPr>
            <a:xfrm>
              <a:off x="758663" y="2678686"/>
              <a:ext cx="423456" cy="231444"/>
            </a:xfrm>
            <a:prstGeom prst="rect">
              <a:avLst/>
            </a:prstGeom>
            <a:noFill/>
          </p:spPr>
          <p:txBody>
            <a:bodyPr wrap="none" lIns="107287" tIns="53643" rIns="107287" bIns="53643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W/S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</a:endParaRPr>
            </a:p>
          </p:txBody>
        </p:sp>
      </p:grpSp>
      <p:pic>
        <p:nvPicPr>
          <p:cNvPr id="139" name="Picture 21" descr="사람-컴퓨터_1-[Converted]">
            <a:extLst>
              <a:ext uri="{FF2B5EF4-FFF2-40B4-BE49-F238E27FC236}">
                <a16:creationId xmlns:a16="http://schemas.microsoft.com/office/drawing/2014/main" id="{ADAF1A20-F3D2-493A-99B6-A88335D4C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995" y="1437336"/>
            <a:ext cx="464113" cy="40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7649105" y="1868052"/>
            <a:ext cx="1175668" cy="22877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spc="-50" dirty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kumimoji="1" lang="en-US" altLang="ko-KR" sz="9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 </a:t>
            </a:r>
            <a:r>
              <a:rPr kumimoji="1" lang="en-US" altLang="ko-KR" sz="900" b="1" spc="-50" dirty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CAD</a:t>
            </a:r>
            <a:endParaRPr kumimoji="1" lang="ko-KR" altLang="en-US" sz="9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7998792" y="2186446"/>
            <a:ext cx="423456" cy="650966"/>
            <a:chOff x="758663" y="2259164"/>
            <a:chExt cx="423456" cy="650966"/>
          </a:xfrm>
        </p:grpSpPr>
        <p:pic>
          <p:nvPicPr>
            <p:cNvPr id="144" name="Picture 129" descr="server">
              <a:extLst>
                <a:ext uri="{FF2B5EF4-FFF2-40B4-BE49-F238E27FC236}">
                  <a16:creationId xmlns:a16="http://schemas.microsoft.com/office/drawing/2014/main" id="{51BC428F-A759-4E87-96B5-31038DEF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22" y="2259164"/>
              <a:ext cx="299150" cy="435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TextBox 407">
              <a:extLst>
                <a:ext uri="{FF2B5EF4-FFF2-40B4-BE49-F238E27FC236}">
                  <a16:creationId xmlns:a16="http://schemas.microsoft.com/office/drawing/2014/main" id="{78BA9777-8CA2-481D-BADE-ED1660B0B098}"/>
                </a:ext>
              </a:extLst>
            </p:cNvPr>
            <p:cNvSpPr txBox="1"/>
            <p:nvPr/>
          </p:nvSpPr>
          <p:spPr>
            <a:xfrm>
              <a:off x="758663" y="2678686"/>
              <a:ext cx="423456" cy="231444"/>
            </a:xfrm>
            <a:prstGeom prst="rect">
              <a:avLst/>
            </a:prstGeom>
            <a:noFill/>
          </p:spPr>
          <p:txBody>
            <a:bodyPr wrap="none" lIns="107287" tIns="53643" rIns="107287" bIns="53643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W/S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7998792" y="2893524"/>
            <a:ext cx="423456" cy="650966"/>
            <a:chOff x="758663" y="2259164"/>
            <a:chExt cx="423456" cy="650966"/>
          </a:xfrm>
        </p:grpSpPr>
        <p:pic>
          <p:nvPicPr>
            <p:cNvPr id="147" name="Picture 129" descr="server">
              <a:extLst>
                <a:ext uri="{FF2B5EF4-FFF2-40B4-BE49-F238E27FC236}">
                  <a16:creationId xmlns:a16="http://schemas.microsoft.com/office/drawing/2014/main" id="{51BC428F-A759-4E87-96B5-31038DEF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22" y="2259164"/>
              <a:ext cx="299150" cy="435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407">
              <a:extLst>
                <a:ext uri="{FF2B5EF4-FFF2-40B4-BE49-F238E27FC236}">
                  <a16:creationId xmlns:a16="http://schemas.microsoft.com/office/drawing/2014/main" id="{78BA9777-8CA2-481D-BADE-ED1660B0B098}"/>
                </a:ext>
              </a:extLst>
            </p:cNvPr>
            <p:cNvSpPr txBox="1"/>
            <p:nvPr/>
          </p:nvSpPr>
          <p:spPr>
            <a:xfrm>
              <a:off x="758663" y="2678686"/>
              <a:ext cx="423456" cy="231444"/>
            </a:xfrm>
            <a:prstGeom prst="rect">
              <a:avLst/>
            </a:prstGeom>
            <a:noFill/>
          </p:spPr>
          <p:txBody>
            <a:bodyPr wrap="none" lIns="107287" tIns="53643" rIns="107287" bIns="53643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W/S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7998792" y="3600602"/>
            <a:ext cx="423456" cy="650966"/>
            <a:chOff x="758663" y="2259164"/>
            <a:chExt cx="423456" cy="650966"/>
          </a:xfrm>
        </p:grpSpPr>
        <p:pic>
          <p:nvPicPr>
            <p:cNvPr id="150" name="Picture 129" descr="server">
              <a:extLst>
                <a:ext uri="{FF2B5EF4-FFF2-40B4-BE49-F238E27FC236}">
                  <a16:creationId xmlns:a16="http://schemas.microsoft.com/office/drawing/2014/main" id="{51BC428F-A759-4E87-96B5-31038DEFB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22" y="2259164"/>
              <a:ext cx="299150" cy="435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407">
              <a:extLst>
                <a:ext uri="{FF2B5EF4-FFF2-40B4-BE49-F238E27FC236}">
                  <a16:creationId xmlns:a16="http://schemas.microsoft.com/office/drawing/2014/main" id="{78BA9777-8CA2-481D-BADE-ED1660B0B098}"/>
                </a:ext>
              </a:extLst>
            </p:cNvPr>
            <p:cNvSpPr txBox="1"/>
            <p:nvPr/>
          </p:nvSpPr>
          <p:spPr>
            <a:xfrm>
              <a:off x="758663" y="2678686"/>
              <a:ext cx="423456" cy="231444"/>
            </a:xfrm>
            <a:prstGeom prst="rect">
              <a:avLst/>
            </a:prstGeom>
            <a:noFill/>
          </p:spPr>
          <p:txBody>
            <a:bodyPr wrap="none" lIns="107287" tIns="53643" rIns="107287" bIns="53643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</a:rPr>
                <a:t>W/S</a:t>
              </a:r>
              <a:endPara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</a:endParaRPr>
            </a:p>
          </p:txBody>
        </p:sp>
      </p:grpSp>
      <p:cxnSp>
        <p:nvCxnSpPr>
          <p:cNvPr id="5" name="꺾인 연결선 4"/>
          <p:cNvCxnSpPr>
            <a:stCxn id="221" idx="3"/>
            <a:endCxn id="48" idx="1"/>
          </p:cNvCxnSpPr>
          <p:nvPr/>
        </p:nvCxnSpPr>
        <p:spPr>
          <a:xfrm flipV="1">
            <a:off x="3296816" y="2365220"/>
            <a:ext cx="850795" cy="771517"/>
          </a:xfrm>
          <a:prstGeom prst="bentConnector3">
            <a:avLst>
              <a:gd name="adj1" fmla="val 50977"/>
            </a:avLst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221" idx="3"/>
            <a:endCxn id="84" idx="1"/>
          </p:cNvCxnSpPr>
          <p:nvPr/>
        </p:nvCxnSpPr>
        <p:spPr>
          <a:xfrm>
            <a:off x="3296816" y="3136737"/>
            <a:ext cx="864096" cy="598582"/>
          </a:xfrm>
          <a:prstGeom prst="bentConnector3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endCxn id="48" idx="3"/>
          </p:cNvCxnSpPr>
          <p:nvPr/>
        </p:nvCxnSpPr>
        <p:spPr>
          <a:xfrm rot="10800000">
            <a:off x="6667892" y="2365220"/>
            <a:ext cx="949405" cy="810642"/>
          </a:xfrm>
          <a:prstGeom prst="bentConnector3">
            <a:avLst>
              <a:gd name="adj1" fmla="val 47373"/>
            </a:avLst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endCxn id="84" idx="3"/>
          </p:cNvCxnSpPr>
          <p:nvPr/>
        </p:nvCxnSpPr>
        <p:spPr>
          <a:xfrm rot="10800000" flipV="1">
            <a:off x="6681192" y="3175861"/>
            <a:ext cx="967914" cy="559457"/>
          </a:xfrm>
          <a:prstGeom prst="bentConnector3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235" idx="3"/>
            <a:endCxn id="237" idx="1"/>
          </p:cNvCxnSpPr>
          <p:nvPr/>
        </p:nvCxnSpPr>
        <p:spPr>
          <a:xfrm>
            <a:off x="1649801" y="2404297"/>
            <a:ext cx="566895" cy="771565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15" idx="3"/>
            <a:endCxn id="237" idx="1"/>
          </p:cNvCxnSpPr>
          <p:nvPr/>
        </p:nvCxnSpPr>
        <p:spPr>
          <a:xfrm flipV="1">
            <a:off x="1649801" y="3175862"/>
            <a:ext cx="566895" cy="642591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112" idx="3"/>
            <a:endCxn id="237" idx="1"/>
          </p:cNvCxnSpPr>
          <p:nvPr/>
        </p:nvCxnSpPr>
        <p:spPr>
          <a:xfrm>
            <a:off x="1649801" y="3169566"/>
            <a:ext cx="566895" cy="6296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AutoShape 2" descr="smart3d에 대한 이미지 검색결과"/>
          <p:cNvSpPr>
            <a:spLocks noChangeAspect="1" noChangeArrowheads="1"/>
          </p:cNvSpPr>
          <p:nvPr/>
        </p:nvSpPr>
        <p:spPr bwMode="auto">
          <a:xfrm>
            <a:off x="0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7287" tIns="53643" rIns="107287" bIns="53643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AutoShape 4" descr="smart3d에 대한 이미지 검색결과"/>
          <p:cNvSpPr>
            <a:spLocks noChangeAspect="1" noChangeArrowheads="1"/>
          </p:cNvSpPr>
          <p:nvPr/>
        </p:nvSpPr>
        <p:spPr bwMode="auto">
          <a:xfrm>
            <a:off x="152400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7287" tIns="53643" rIns="107287" bIns="53643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내용 개체 틀 13"/>
          <p:cNvSpPr txBox="1">
            <a:spLocks/>
          </p:cNvSpPr>
          <p:nvPr/>
        </p:nvSpPr>
        <p:spPr>
          <a:xfrm>
            <a:off x="344488" y="1296297"/>
            <a:ext cx="8752335" cy="357887"/>
          </a:xfrm>
          <a:prstGeom prst="rect">
            <a:avLst/>
          </a:prstGeom>
        </p:spPr>
        <p:txBody>
          <a:bodyPr lIns="72000" rIns="7200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b="1" dirty="0">
                <a:solidFill>
                  <a:sysClr val="windowText" lastClr="000000"/>
                </a:solidFill>
                <a:latin typeface="+mn-ea"/>
              </a:rPr>
              <a:t>* 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+mn-ea"/>
              </a:rPr>
              <a:t>시스템 개발 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+mn-ea"/>
              </a:rPr>
              <a:t>목록 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+mn-ea"/>
              </a:rPr>
              <a:t>총 </a:t>
            </a:r>
            <a:r>
              <a:rPr lang="en-US" altLang="ko-KR" sz="1000" b="1" dirty="0" smtClean="0">
                <a:solidFill>
                  <a:sysClr val="windowText" lastClr="000000"/>
                </a:solidFill>
                <a:latin typeface="+mn-ea"/>
              </a:rPr>
              <a:t>11</a:t>
            </a:r>
            <a:r>
              <a:rPr lang="ko-KR" altLang="en-US" sz="1000" b="1" dirty="0" smtClean="0">
                <a:solidFill>
                  <a:sysClr val="windowText" lastClr="000000"/>
                </a:solidFill>
                <a:latin typeface="+mn-ea"/>
              </a:rPr>
              <a:t>건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1000" b="1" dirty="0">
              <a:solidFill>
                <a:sysClr val="windowText" lastClr="000000"/>
              </a:solidFill>
              <a:latin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83268"/>
              </p:ext>
            </p:extLst>
          </p:nvPr>
        </p:nvGraphicFramePr>
        <p:xfrm>
          <a:off x="495300" y="1654183"/>
          <a:ext cx="9013710" cy="465514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25252">
                  <a:extLst>
                    <a:ext uri="{9D8B030D-6E8A-4147-A177-3AD203B41FA5}">
                      <a16:colId xmlns:a16="http://schemas.microsoft.com/office/drawing/2014/main" val="41790719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3242308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426533020"/>
                    </a:ext>
                  </a:extLst>
                </a:gridCol>
                <a:gridCol w="4317504">
                  <a:extLst>
                    <a:ext uri="{9D8B030D-6E8A-4147-A177-3AD203B41FA5}">
                      <a16:colId xmlns:a16="http://schemas.microsoft.com/office/drawing/2014/main" val="3201830612"/>
                    </a:ext>
                  </a:extLst>
                </a:gridCol>
                <a:gridCol w="407285">
                  <a:extLst>
                    <a:ext uri="{9D8B030D-6E8A-4147-A177-3AD203B41FA5}">
                      <a16:colId xmlns:a16="http://schemas.microsoft.com/office/drawing/2014/main" val="2887536212"/>
                    </a:ext>
                  </a:extLst>
                </a:gridCol>
                <a:gridCol w="407285">
                  <a:extLst>
                    <a:ext uri="{9D8B030D-6E8A-4147-A177-3AD203B41FA5}">
                      <a16:colId xmlns:a16="http://schemas.microsoft.com/office/drawing/2014/main" val="3878621907"/>
                    </a:ext>
                  </a:extLst>
                </a:gridCol>
              </a:tblGrid>
              <a:tr h="263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S/N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 항목</a:t>
                      </a: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 범위</a:t>
                      </a:r>
                    </a:p>
                  </a:txBody>
                  <a:tcPr marL="5451" marR="5451" marT="545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5451" marR="5451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347288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1" dirty="0" smtClean="0">
                          <a:latin typeface="+mn-lt"/>
                          <a:ea typeface="+mn-ea"/>
                        </a:rPr>
                        <a:t>공통</a:t>
                      </a:r>
                      <a:endParaRPr lang="en-US" altLang="ko-KR" sz="9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900" b="1" dirty="0" smtClean="0">
                          <a:latin typeface="+mn-lt"/>
                          <a:ea typeface="+mn-ea"/>
                        </a:rPr>
                        <a:t>UI</a:t>
                      </a:r>
                      <a:endParaRPr lang="en-US" altLang="ko-KR" sz="9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2866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</a:rPr>
                        <a:t>   - </a:t>
                      </a:r>
                      <a:r>
                        <a:rPr lang="en-US" altLang="ko-KR" sz="900" baseline="0" dirty="0" smtClean="0">
                          <a:latin typeface="+mn-ea"/>
                        </a:rPr>
                        <a:t>UI </a:t>
                      </a:r>
                      <a:r>
                        <a:rPr lang="ko-KR" altLang="en-US" sz="900" baseline="0" dirty="0" smtClean="0">
                          <a:latin typeface="+mn-ea"/>
                        </a:rPr>
                        <a:t>설계 및 개발</a:t>
                      </a:r>
                      <a:endParaRPr lang="ko-KR" altLang="en-US" sz="900" dirty="0">
                        <a:latin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검토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481559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endParaRPr lang="en-US" altLang="ko-KR" sz="9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2866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latin typeface="+mn-lt"/>
                        </a:rPr>
                        <a:t>Database</a:t>
                      </a:r>
                      <a:endParaRPr lang="en-US" altLang="ko-KR" sz="900" b="1" dirty="0"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72866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</a:rPr>
                        <a:t>   - Database</a:t>
                      </a:r>
                      <a:r>
                        <a:rPr lang="en-US" altLang="ko-KR" sz="900" baseline="0" dirty="0" smtClean="0">
                          <a:latin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</a:rPr>
                        <a:t>설계 및 </a:t>
                      </a:r>
                      <a:r>
                        <a:rPr lang="en-US" altLang="ko-KR" sz="900" baseline="0" dirty="0" smtClean="0">
                          <a:latin typeface="+mn-ea"/>
                        </a:rPr>
                        <a:t>Piping/Tray Weight Library </a:t>
                      </a:r>
                      <a:r>
                        <a:rPr lang="ko-KR" altLang="en-US" sz="900" baseline="0" dirty="0" smtClean="0">
                          <a:latin typeface="+mn-ea"/>
                        </a:rPr>
                        <a:t>구축</a:t>
                      </a:r>
                      <a:endParaRPr lang="ko-KR" altLang="en-US" sz="900" dirty="0">
                        <a:latin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38528"/>
                  </a:ext>
                </a:extLst>
              </a:tr>
              <a:tr h="99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900" b="1" dirty="0" smtClean="0">
                          <a:latin typeface="+mn-lt"/>
                          <a:ea typeface="+mn-ea"/>
                        </a:rPr>
                        <a:t>Loading Inform. Drawing</a:t>
                      </a:r>
                      <a:endParaRPr lang="en-US" altLang="ko-KR" sz="9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900" b="1" dirty="0" smtClean="0">
                          <a:latin typeface="+mn-lt"/>
                        </a:rPr>
                        <a:t>Plan Drawing</a:t>
                      </a:r>
                      <a:endParaRPr lang="en-US" altLang="ko-KR" sz="900" b="1" dirty="0">
                        <a:latin typeface="+mn-lt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- 2D3D Structure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도면에서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Pipe Rack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 후 도면 생성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 fontAlgn="ctr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- Piping Size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범위 별 </a:t>
                      </a:r>
                      <a:r>
                        <a:rPr lang="en-US" altLang="ko-KR" sz="900" dirty="0" smtClean="0">
                          <a:latin typeface="+mn-ea"/>
                        </a:rPr>
                        <a:t>Single-line, Double-line</a:t>
                      </a:r>
                      <a:r>
                        <a:rPr lang="en-US" altLang="ko-KR" sz="900" baseline="0" dirty="0" smtClean="0">
                          <a:latin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+mn-ea"/>
                        </a:rPr>
                        <a:t>표현</a:t>
                      </a:r>
                      <a:endParaRPr lang="en-US" altLang="ko-KR" sz="900" baseline="0" dirty="0" smtClean="0">
                        <a:latin typeface="+mn-ea"/>
                      </a:endParaRPr>
                    </a:p>
                    <a:p>
                      <a:pPr marL="0" indent="0" algn="l" fontAlgn="ctr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맑은 고딕" panose="020B0503020000020004" pitchFamily="50" charset="-127"/>
                          <a:cs typeface="+mn-cs"/>
                        </a:rPr>
                        <a:t>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맑은 고딕" panose="020B0503020000020004" pitchFamily="50" charset="-127"/>
                          <a:cs typeface="+mn-cs"/>
                        </a:rPr>
                        <a:t>데이터 표현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244213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900" b="1" dirty="0" smtClean="0">
                          <a:latin typeface="+mn-lt"/>
                          <a:ea typeface="+mn-ea"/>
                        </a:rPr>
                        <a:t>Section</a:t>
                      </a:r>
                      <a:r>
                        <a:rPr lang="en-US" altLang="ko-KR" sz="900" b="1" baseline="0" dirty="0" smtClean="0">
                          <a:latin typeface="+mn-lt"/>
                          <a:ea typeface="+mn-ea"/>
                        </a:rPr>
                        <a:t> Drawing (Front)</a:t>
                      </a:r>
                      <a:endParaRPr lang="en-US" altLang="ko-KR" sz="900" b="1" dirty="0"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- 2D3D Structure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도면에서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Section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 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Section (Front/Side)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도면 생성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표현</a:t>
                      </a:r>
                      <a:endParaRPr lang="en-US" altLang="ko-KR" sz="900" b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검토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95163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900" b="1" dirty="0" smtClean="0">
                          <a:latin typeface="+mn-lt"/>
                        </a:rPr>
                        <a:t>Section Drawing (Side)</a:t>
                      </a: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검토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694627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구조해석 </a:t>
                      </a:r>
                      <a:endParaRPr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데이터</a:t>
                      </a:r>
                      <a:endParaRPr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연계</a:t>
                      </a: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Input File (CV)</a:t>
                      </a: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- </a:t>
                      </a:r>
                      <a:r>
                        <a:rPr lang="en-US" altLang="ko-KR" sz="900" b="0" dirty="0" err="1" smtClean="0">
                          <a:solidFill>
                            <a:sysClr val="windowText" lastClr="000000"/>
                          </a:solidFill>
                        </a:rPr>
                        <a:t>Piperack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자동화 설계 데이터</a:t>
                      </a:r>
                      <a:r>
                        <a:rPr lang="ko-KR" altLang="en-US" sz="900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연계를 위한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토목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배관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전기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계장 분야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Input File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생성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- Loading Data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추출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검토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8891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Input File (PI)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검토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740174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Input File (EL/CI)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검토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813157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Nozzle Inform. Drawing</a:t>
                      </a: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Plan Drawing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- 2D3D Equipment Drawing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Equipment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 후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Section (Front)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도면 생성 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데이터 표현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예정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831126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Section Drawing (Front)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예정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806025"/>
                  </a:ext>
                </a:extLst>
              </a:tr>
              <a:tr h="340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51" marR="5451" marT="5451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endParaRPr lang="en-US" altLang="ko-KR" sz="900" b="1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latin typeface="+mn-lt"/>
                        </a:rPr>
                        <a:t>Section Drawing (Side)</a:t>
                      </a:r>
                      <a:endParaRPr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228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예정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5451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52529"/>
                  </a:ext>
                </a:extLst>
              </a:tr>
            </a:tbl>
          </a:graphicData>
        </a:graphic>
      </p:graphicFrame>
      <p:sp>
        <p:nvSpPr>
          <p:cNvPr id="18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추진 계획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ysClr val="windowText" lastClr="000000"/>
                </a:solidFill>
              </a:rPr>
              <a:t>상세 개발 내용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ysClr val="windowText" lastClr="000000"/>
                </a:solidFill>
              </a:rPr>
              <a:t>상세 개발 </a:t>
            </a:r>
            <a:r>
              <a:rPr lang="ko-KR" altLang="en-US" sz="1200" b="1" dirty="0" smtClean="0">
                <a:solidFill>
                  <a:sysClr val="windowText" lastClr="000000"/>
                </a:solidFill>
              </a:rPr>
              <a:t>내용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추진 계획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dirty="0" smtClean="0">
                <a:solidFill>
                  <a:sysClr val="windowText" lastClr="000000"/>
                </a:solidFill>
              </a:rPr>
              <a:t>1)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개발 내용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: Loading Inform.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자동화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(1/3)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 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내용 개체 틀 13"/>
          <p:cNvSpPr txBox="1">
            <a:spLocks/>
          </p:cNvSpPr>
          <p:nvPr/>
        </p:nvSpPr>
        <p:spPr>
          <a:xfrm>
            <a:off x="613940" y="2069449"/>
            <a:ext cx="8569518" cy="590995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b="0" dirty="0" smtClean="0">
                <a:solidFill>
                  <a:sysClr val="windowText" lastClr="000000"/>
                </a:solidFill>
              </a:rPr>
              <a:t> • 2D3D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시스템 기반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Pipe Rack Loading Inform.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용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Drawing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자동 생성 </a:t>
            </a:r>
            <a:endParaRPr lang="en-US" altLang="ko-KR" sz="1000" b="0" dirty="0" smtClean="0">
              <a:solidFill>
                <a:sysClr val="windowText" lastClr="000000"/>
              </a:solidFill>
            </a:endParaRP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•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2D3D Structure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Drawing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– Pipe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Drawing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 연계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: Pipe Rack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선택을 통한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Plan Drawing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생성  </a:t>
            </a:r>
            <a:endParaRPr lang="en-US" altLang="ko-KR" sz="1000" b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7814" b="6853"/>
          <a:stretch/>
        </p:blipFill>
        <p:spPr>
          <a:xfrm>
            <a:off x="860561" y="3207441"/>
            <a:ext cx="5535762" cy="13681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r="49157"/>
          <a:stretch/>
        </p:blipFill>
        <p:spPr>
          <a:xfrm>
            <a:off x="860560" y="5174377"/>
            <a:ext cx="5535763" cy="1572843"/>
          </a:xfrm>
          <a:prstGeom prst="rect">
            <a:avLst/>
          </a:prstGeom>
        </p:spPr>
      </p:pic>
      <p:sp>
        <p:nvSpPr>
          <p:cNvPr id="18" name="내용 개체 틀 13"/>
          <p:cNvSpPr txBox="1">
            <a:spLocks/>
          </p:cNvSpPr>
          <p:nvPr/>
        </p:nvSpPr>
        <p:spPr>
          <a:xfrm>
            <a:off x="6725278" y="6005239"/>
            <a:ext cx="2404186" cy="530148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b="0" dirty="0" smtClean="0">
                <a:solidFill>
                  <a:sysClr val="windowText" lastClr="000000"/>
                </a:solidFill>
              </a:rPr>
              <a:t>Point Loading Input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표기</a:t>
            </a:r>
            <a:endParaRPr lang="en-US" altLang="ko-KR" sz="1000" b="0" dirty="0" smtClean="0">
              <a:solidFill>
                <a:sysClr val="windowText" lastClr="000000"/>
              </a:solidFill>
            </a:endParaRPr>
          </a:p>
          <a:p>
            <a:pPr lvl="0" indent="0">
              <a:buNone/>
              <a:defRPr/>
            </a:pPr>
            <a:r>
              <a:rPr lang="en-US" altLang="ko-KR" sz="1000" b="0" dirty="0" smtClean="0">
                <a:solidFill>
                  <a:sysClr val="windowText" lastClr="000000"/>
                </a:solidFill>
              </a:rPr>
              <a:t>: Anchor Point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생성 및 데이터 입력</a:t>
            </a:r>
            <a:endParaRPr lang="en-US" altLang="ko-KR" sz="1000" b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4733" y="3475344"/>
            <a:ext cx="4513829" cy="843721"/>
          </a:xfrm>
          <a:prstGeom prst="rect">
            <a:avLst/>
          </a:prstGeom>
          <a:solidFill>
            <a:srgbClr val="FF9999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613940" y="1750744"/>
            <a:ext cx="2483841" cy="286882"/>
            <a:chOff x="6151947" y="3489990"/>
            <a:chExt cx="2274890" cy="286882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2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en-US" altLang="ko-KR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Plan Drawing</a:t>
              </a:r>
              <a:endPara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  <p:sp>
          <p:nvSpPr>
            <p:cNvPr id="23" name="도넛 22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60561" y="2813695"/>
            <a:ext cx="2237219" cy="286882"/>
            <a:chOff x="6151947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직사각형 24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6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 </a:t>
              </a:r>
              <a:r>
                <a:rPr lang="en-US" altLang="ko-KR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Pipe Rack  </a:t>
              </a: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선택</a:t>
              </a:r>
              <a:endPara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61318" y="4790258"/>
            <a:ext cx="2236462" cy="286882"/>
            <a:chOff x="6151947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8" name="직사각형 27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en-US" altLang="ko-KR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Plan Drawing </a:t>
              </a: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생성</a:t>
              </a:r>
              <a:endPara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725278" y="517437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Column No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cxnSp>
        <p:nvCxnSpPr>
          <p:cNvPr id="32" name="직선 연결선 23"/>
          <p:cNvCxnSpPr>
            <a:stCxn id="35" idx="3"/>
            <a:endCxn id="18" idx="1"/>
          </p:cNvCxnSpPr>
          <p:nvPr/>
        </p:nvCxnSpPr>
        <p:spPr>
          <a:xfrm>
            <a:off x="6087638" y="6270313"/>
            <a:ext cx="637640" cy="0"/>
          </a:xfrm>
          <a:prstGeom prst="straightConnector1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직선 연결선 23"/>
          <p:cNvCxnSpPr>
            <a:stCxn id="40" idx="3"/>
            <a:endCxn id="30" idx="1"/>
          </p:cNvCxnSpPr>
          <p:nvPr/>
        </p:nvCxnSpPr>
        <p:spPr>
          <a:xfrm>
            <a:off x="6396323" y="5296666"/>
            <a:ext cx="328955" cy="822"/>
          </a:xfrm>
          <a:prstGeom prst="straightConnector1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/>
          <p:cNvSpPr/>
          <p:nvPr/>
        </p:nvSpPr>
        <p:spPr>
          <a:xfrm>
            <a:off x="2846529" y="5183978"/>
            <a:ext cx="3549794" cy="22537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 rot="5400000">
            <a:off x="3490016" y="4706180"/>
            <a:ext cx="276848" cy="302505"/>
          </a:xfrm>
          <a:prstGeom prst="rightArrow">
            <a:avLst/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736976" y="5891233"/>
            <a:ext cx="1350662" cy="758160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937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ysClr val="windowText" lastClr="000000"/>
                </a:solidFill>
              </a:rPr>
              <a:t>상세 개발 </a:t>
            </a:r>
            <a:r>
              <a:rPr lang="ko-KR" altLang="en-US" sz="1200" b="1" dirty="0" smtClean="0">
                <a:solidFill>
                  <a:sysClr val="windowText" lastClr="000000"/>
                </a:solidFill>
              </a:rPr>
              <a:t>내용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추진 계획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dirty="0" smtClean="0">
                <a:solidFill>
                  <a:sysClr val="windowText" lastClr="000000"/>
                </a:solidFill>
              </a:rPr>
              <a:t>1)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개발 내용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: Loading Inform.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자동화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(2/3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 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562" y="3266235"/>
            <a:ext cx="2724286" cy="1226968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072110" y="3712160"/>
            <a:ext cx="276848" cy="302505"/>
          </a:xfrm>
          <a:prstGeom prst="rightArrow">
            <a:avLst/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40768" y="3732950"/>
            <a:ext cx="391149" cy="433633"/>
          </a:xfrm>
          <a:prstGeom prst="rect">
            <a:avLst/>
          </a:prstGeom>
          <a:solidFill>
            <a:srgbClr val="FF9999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>
            <a:stCxn id="61" idx="1"/>
            <a:endCxn id="54" idx="3"/>
          </p:cNvCxnSpPr>
          <p:nvPr/>
        </p:nvCxnSpPr>
        <p:spPr>
          <a:xfrm flipH="1">
            <a:off x="4733635" y="4869831"/>
            <a:ext cx="165064" cy="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0552" y="4729239"/>
            <a:ext cx="1034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Section No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sp>
        <p:nvSpPr>
          <p:cNvPr id="18" name="내용 개체 틀 13"/>
          <p:cNvSpPr txBox="1">
            <a:spLocks/>
          </p:cNvSpPr>
          <p:nvPr/>
        </p:nvSpPr>
        <p:spPr>
          <a:xfrm>
            <a:off x="613940" y="2069449"/>
            <a:ext cx="8569518" cy="590995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• 2D3D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시스템 기반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Pipe Rack Loading Inform.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용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Drawing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자동 생성 </a:t>
            </a:r>
            <a:endParaRPr lang="en-US" altLang="ko-KR" sz="1000" b="0" dirty="0">
              <a:solidFill>
                <a:sysClr val="windowText" lastClr="000000"/>
              </a:solidFill>
            </a:endParaRP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• 2D3D Structure Drawing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– Pipe Drawing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 연계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: Pipe Rack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선택을 통한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Front View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기준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Section Drawing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생성  </a:t>
            </a:r>
            <a:endParaRPr lang="en-US" altLang="ko-KR" sz="1000" b="0" dirty="0">
              <a:solidFill>
                <a:sysClr val="windowText" lastClr="000000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13940" y="1750744"/>
            <a:ext cx="2483841" cy="286882"/>
            <a:chOff x="6151947" y="3489990"/>
            <a:chExt cx="2274890" cy="286882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8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Section Drawing (Front)</a:t>
              </a:r>
            </a:p>
          </p:txBody>
        </p:sp>
        <p:sp>
          <p:nvSpPr>
            <p:cNvPr id="29" name="도넛 28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60562" y="2854086"/>
            <a:ext cx="1644166" cy="286882"/>
            <a:chOff x="6151947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직사각형 30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 </a:t>
              </a:r>
              <a:r>
                <a:rPr lang="en-US" altLang="ko-KR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Pipe Rack  </a:t>
              </a: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선택</a:t>
              </a:r>
              <a:endPara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860906" y="2854086"/>
            <a:ext cx="2396350" cy="286882"/>
            <a:chOff x="6151947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직사각형 33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5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en-US" altLang="ko-KR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Section Drawing (Front) </a:t>
              </a: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생성</a:t>
              </a:r>
              <a:endPara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317871" y="4232069"/>
            <a:ext cx="250464" cy="259593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317870" y="3544410"/>
            <a:ext cx="250465" cy="224388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23"/>
          <p:cNvCxnSpPr>
            <a:stCxn id="36" idx="2"/>
            <a:endCxn id="25" idx="0"/>
          </p:cNvCxnSpPr>
          <p:nvPr/>
        </p:nvCxnSpPr>
        <p:spPr>
          <a:xfrm flipH="1">
            <a:off x="1437682" y="4491662"/>
            <a:ext cx="5421" cy="237577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99376" y="6326627"/>
            <a:ext cx="1034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Section No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0906" y="3266235"/>
            <a:ext cx="4648104" cy="33311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16451" t="91126" r="28715"/>
          <a:stretch/>
        </p:blipFill>
        <p:spPr>
          <a:xfrm>
            <a:off x="6753200" y="6302124"/>
            <a:ext cx="1440160" cy="295228"/>
          </a:xfrm>
          <a:prstGeom prst="rect">
            <a:avLst/>
          </a:prstGeom>
          <a:ln>
            <a:noFill/>
          </a:ln>
        </p:spPr>
      </p:pic>
      <p:sp>
        <p:nvSpPr>
          <p:cNvPr id="54" name="TextBox 53"/>
          <p:cNvSpPr txBox="1"/>
          <p:nvPr/>
        </p:nvSpPr>
        <p:spPr>
          <a:xfrm>
            <a:off x="3723422" y="4746720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Elevation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3991124" y="505892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하중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3489384" y="58762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Future Space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8082409" y="4790768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PIPE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80422" y="3718793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TRAY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98699" y="4764201"/>
            <a:ext cx="1149569" cy="211259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879057" y="5116630"/>
            <a:ext cx="1263690" cy="13080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338790" y="5441916"/>
            <a:ext cx="275872" cy="234770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476726" y="3768798"/>
            <a:ext cx="644626" cy="3977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857663" y="4833401"/>
            <a:ext cx="1263543" cy="1623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959500" y="5312189"/>
            <a:ext cx="793700" cy="440302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064862" y="540923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Call-Out</a:t>
            </a:r>
            <a:endParaRPr lang="ko-KR" altLang="en-US" sz="1000" dirty="0"/>
          </a:p>
        </p:txBody>
      </p:sp>
      <p:sp>
        <p:nvSpPr>
          <p:cNvPr id="73" name="직사각형 72"/>
          <p:cNvSpPr/>
          <p:nvPr/>
        </p:nvSpPr>
        <p:spPr>
          <a:xfrm>
            <a:off x="6785135" y="6318220"/>
            <a:ext cx="1336071" cy="20932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23"/>
          <p:cNvCxnSpPr>
            <a:stCxn id="71" idx="1"/>
            <a:endCxn id="72" idx="3"/>
          </p:cNvCxnSpPr>
          <p:nvPr/>
        </p:nvCxnSpPr>
        <p:spPr>
          <a:xfrm flipH="1">
            <a:off x="4733635" y="5532340"/>
            <a:ext cx="1225865" cy="1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23"/>
          <p:cNvCxnSpPr>
            <a:stCxn id="20" idx="1"/>
            <a:endCxn id="43" idx="3"/>
          </p:cNvCxnSpPr>
          <p:nvPr/>
        </p:nvCxnSpPr>
        <p:spPr>
          <a:xfrm flipH="1">
            <a:off x="4733635" y="6449738"/>
            <a:ext cx="2019565" cy="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23"/>
          <p:cNvCxnSpPr>
            <a:stCxn id="63" idx="2"/>
            <a:endCxn id="57" idx="3"/>
          </p:cNvCxnSpPr>
          <p:nvPr/>
        </p:nvCxnSpPr>
        <p:spPr>
          <a:xfrm rot="5400000">
            <a:off x="5943845" y="4466477"/>
            <a:ext cx="322673" cy="2743091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23"/>
          <p:cNvCxnSpPr>
            <a:stCxn id="62" idx="1"/>
            <a:endCxn id="55" idx="3"/>
          </p:cNvCxnSpPr>
          <p:nvPr/>
        </p:nvCxnSpPr>
        <p:spPr>
          <a:xfrm flipH="1">
            <a:off x="4733635" y="5182033"/>
            <a:ext cx="2145422" cy="1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94690" y="6625163"/>
            <a:ext cx="2023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i="1" dirty="0" smtClean="0"/>
              <a:t>[Note] White Space Logic </a:t>
            </a:r>
            <a:r>
              <a:rPr lang="ko-KR" altLang="en-US" sz="1000" i="1" dirty="0" smtClean="0"/>
              <a:t>검토 </a:t>
            </a:r>
            <a:endParaRPr lang="ko-KR" altLang="en-US" sz="10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2150751" y="473235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Pipe Rack </a:t>
            </a:r>
          </a:p>
          <a:p>
            <a:pPr algn="ctr"/>
            <a:r>
              <a:rPr lang="ko-KR" altLang="en-US" sz="1000" dirty="0" smtClean="0"/>
              <a:t>대상 범위 선택</a:t>
            </a:r>
            <a:endParaRPr lang="ko-KR" altLang="en-US" sz="1000" dirty="0"/>
          </a:p>
        </p:txBody>
      </p:sp>
      <p:cxnSp>
        <p:nvCxnSpPr>
          <p:cNvPr id="47" name="직선 연결선 23"/>
          <p:cNvCxnSpPr>
            <a:stCxn id="22" idx="3"/>
            <a:endCxn id="46" idx="0"/>
          </p:cNvCxnSpPr>
          <p:nvPr/>
        </p:nvCxnSpPr>
        <p:spPr>
          <a:xfrm>
            <a:off x="1631917" y="3949767"/>
            <a:ext cx="1040772" cy="782591"/>
          </a:xfrm>
          <a:prstGeom prst="bentConnector2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58940" y="4474900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Dimension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cxnSp>
        <p:nvCxnSpPr>
          <p:cNvPr id="58" name="직선 연결선 23"/>
          <p:cNvCxnSpPr>
            <a:stCxn id="67" idx="1"/>
            <a:endCxn id="56" idx="3"/>
          </p:cNvCxnSpPr>
          <p:nvPr/>
        </p:nvCxnSpPr>
        <p:spPr>
          <a:xfrm rot="10800000" flipV="1">
            <a:off x="4762128" y="3611403"/>
            <a:ext cx="2049857" cy="986608"/>
          </a:xfrm>
          <a:prstGeom prst="bentConnector3">
            <a:avLst>
              <a:gd name="adj1" fmla="val 9052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11984" y="3505773"/>
            <a:ext cx="1316842" cy="211259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61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ysClr val="windowText" lastClr="000000"/>
                </a:solidFill>
              </a:rPr>
              <a:t>상세 개발 </a:t>
            </a:r>
            <a:r>
              <a:rPr lang="ko-KR" altLang="en-US" sz="1200" b="1" dirty="0" smtClean="0">
                <a:solidFill>
                  <a:sysClr val="windowText" lastClr="000000"/>
                </a:solidFill>
              </a:rPr>
              <a:t>내용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추진 계획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dirty="0" smtClean="0">
                <a:solidFill>
                  <a:sysClr val="windowText" lastClr="000000"/>
                </a:solidFill>
              </a:rPr>
              <a:t>1)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개발 내용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: Loading Inform.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자동화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(3/3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 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내용 개체 틀 13"/>
          <p:cNvSpPr txBox="1">
            <a:spLocks/>
          </p:cNvSpPr>
          <p:nvPr/>
        </p:nvSpPr>
        <p:spPr>
          <a:xfrm>
            <a:off x="657403" y="2189933"/>
            <a:ext cx="8569517" cy="590995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• 2D3D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시스템 기반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Pipe Rack Loading Inform.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용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Drawing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자동 생성 </a:t>
            </a:r>
            <a:endParaRPr lang="en-US" altLang="ko-KR" sz="1000" b="0" dirty="0">
              <a:solidFill>
                <a:sysClr val="windowText" lastClr="000000"/>
              </a:solidFill>
            </a:endParaRP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• 2D3D Structure Drawing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– Pipe Drawing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연계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: Pipe Rack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선택을 통한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Side View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기준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Section Drawing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생성 </a:t>
            </a:r>
            <a:endParaRPr lang="en-US" altLang="ko-KR" sz="1000" b="0" dirty="0" smtClean="0">
              <a:solidFill>
                <a:sysClr val="windowText" lastClr="000000"/>
              </a:solidFill>
            </a:endParaRP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• Section Drawing (Front)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와 동일 데이터 표현 </a:t>
            </a:r>
            <a:endParaRPr lang="en-US" altLang="ko-KR" sz="1000" b="0" dirty="0">
              <a:solidFill>
                <a:sysClr val="windowText" lastClr="00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63" y="3680242"/>
            <a:ext cx="2999998" cy="149009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712640" y="4629236"/>
            <a:ext cx="1656184" cy="238774"/>
          </a:xfrm>
          <a:prstGeom prst="rect">
            <a:avLst/>
          </a:prstGeom>
          <a:solidFill>
            <a:srgbClr val="FF9999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906" y="3680242"/>
            <a:ext cx="4648104" cy="233989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60562" y="3212976"/>
            <a:ext cx="1644166" cy="286882"/>
            <a:chOff x="6151947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" name="직사각형 22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4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 </a:t>
              </a:r>
              <a:r>
                <a:rPr lang="en-US" altLang="ko-KR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Pipe Rack  </a:t>
              </a: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선택</a:t>
              </a:r>
              <a:endPara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860906" y="3212976"/>
            <a:ext cx="2396350" cy="286882"/>
            <a:chOff x="6151947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직사각형 28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0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en-US" altLang="ko-KR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Section Drawing (Side) </a:t>
              </a: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생성</a:t>
              </a:r>
              <a:endPara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</p:grpSp>
      <p:sp>
        <p:nvSpPr>
          <p:cNvPr id="32" name="오른쪽 화살표 31"/>
          <p:cNvSpPr/>
          <p:nvPr/>
        </p:nvSpPr>
        <p:spPr>
          <a:xfrm>
            <a:off x="4222309" y="4188715"/>
            <a:ext cx="276848" cy="302505"/>
          </a:xfrm>
          <a:prstGeom prst="rightArrow">
            <a:avLst/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89478" y="6006490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하중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356993" y="6252712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Call-Out</a:t>
            </a:r>
            <a:endParaRPr lang="ko-KR" altLang="en-US" sz="10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l="16451" t="91126" r="28715"/>
          <a:stretch/>
        </p:blipFill>
        <p:spPr>
          <a:xfrm>
            <a:off x="8803723" y="5847328"/>
            <a:ext cx="705287" cy="144582"/>
          </a:xfrm>
          <a:prstGeom prst="rect">
            <a:avLst/>
          </a:prstGeom>
          <a:ln>
            <a:noFill/>
          </a:ln>
        </p:spPr>
      </p:pic>
      <p:sp>
        <p:nvSpPr>
          <p:cNvPr id="33" name="직사각형 32"/>
          <p:cNvSpPr/>
          <p:nvPr/>
        </p:nvSpPr>
        <p:spPr>
          <a:xfrm>
            <a:off x="8800626" y="5856979"/>
            <a:ext cx="657676" cy="140146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563443" y="6252713"/>
            <a:ext cx="1132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Section No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5139396" y="6252711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Dimension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sp>
        <p:nvSpPr>
          <p:cNvPr id="39" name="직사각형 38"/>
          <p:cNvSpPr/>
          <p:nvPr/>
        </p:nvSpPr>
        <p:spPr>
          <a:xfrm>
            <a:off x="4860906" y="4941167"/>
            <a:ext cx="679824" cy="229173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357383" y="6255947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Elevation </a:t>
            </a:r>
            <a:r>
              <a:rPr lang="ko-KR" altLang="en-US" sz="1000" dirty="0" smtClean="0"/>
              <a:t>표현</a:t>
            </a:r>
            <a:endParaRPr lang="ko-KR" altLang="en-US" sz="10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613940" y="1750744"/>
            <a:ext cx="2483841" cy="286882"/>
            <a:chOff x="6151947" y="3489990"/>
            <a:chExt cx="2274890" cy="286882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4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Section Drawing </a:t>
              </a:r>
              <a:r>
                <a:rPr lang="en-US" altLang="ko-KR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(Side)</a:t>
              </a:r>
              <a:endPara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  <p:sp>
          <p:nvSpPr>
            <p:cNvPr id="45" name="도넛 44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018794" y="5416894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Pipe Rack </a:t>
            </a:r>
          </a:p>
          <a:p>
            <a:pPr algn="ctr"/>
            <a:r>
              <a:rPr lang="ko-KR" altLang="en-US" sz="1000" dirty="0" smtClean="0"/>
              <a:t>대상 범위 선택</a:t>
            </a:r>
            <a:endParaRPr lang="ko-KR" altLang="en-US" sz="1000" dirty="0"/>
          </a:p>
        </p:txBody>
      </p:sp>
      <p:cxnSp>
        <p:nvCxnSpPr>
          <p:cNvPr id="47" name="직선 연결선 23"/>
          <p:cNvCxnSpPr>
            <a:stCxn id="26" idx="2"/>
            <a:endCxn id="46" idx="0"/>
          </p:cNvCxnSpPr>
          <p:nvPr/>
        </p:nvCxnSpPr>
        <p:spPr>
          <a:xfrm>
            <a:off x="2540732" y="4868010"/>
            <a:ext cx="0" cy="548884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55843" y="5251621"/>
            <a:ext cx="657676" cy="452558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604848" y="4941167"/>
            <a:ext cx="860320" cy="229173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812376" y="3680243"/>
            <a:ext cx="696633" cy="2115960"/>
          </a:xfrm>
          <a:prstGeom prst="rect">
            <a:avLst/>
          </a:prstGeom>
          <a:solidFill>
            <a:srgbClr val="21292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812375" y="4185588"/>
            <a:ext cx="679825" cy="1329342"/>
            <a:chOff x="8812375" y="4185588"/>
            <a:chExt cx="679825" cy="1329342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 r="76510" b="43485"/>
            <a:stretch/>
          </p:blipFill>
          <p:spPr>
            <a:xfrm>
              <a:off x="8812375" y="4185588"/>
              <a:ext cx="679825" cy="1329342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8861643" y="4363005"/>
              <a:ext cx="630557" cy="36213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861643" y="4911086"/>
              <a:ext cx="630557" cy="36213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8803723" y="4185588"/>
            <a:ext cx="657676" cy="135912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23"/>
          <p:cNvCxnSpPr>
            <a:stCxn id="33" idx="2"/>
            <a:endCxn id="34" idx="0"/>
          </p:cNvCxnSpPr>
          <p:nvPr/>
        </p:nvCxnSpPr>
        <p:spPr>
          <a:xfrm>
            <a:off x="9129464" y="5997125"/>
            <a:ext cx="0" cy="255588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23"/>
          <p:cNvCxnSpPr>
            <a:stCxn id="50" idx="1"/>
            <a:endCxn id="41" idx="0"/>
          </p:cNvCxnSpPr>
          <p:nvPr/>
        </p:nvCxnSpPr>
        <p:spPr>
          <a:xfrm rot="10800000" flipV="1">
            <a:off x="7862491" y="4850259"/>
            <a:ext cx="949885" cy="1405688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23"/>
          <p:cNvCxnSpPr>
            <a:stCxn id="48" idx="2"/>
            <a:endCxn id="28" idx="0"/>
          </p:cNvCxnSpPr>
          <p:nvPr/>
        </p:nvCxnSpPr>
        <p:spPr>
          <a:xfrm>
            <a:off x="6684681" y="5704179"/>
            <a:ext cx="6699" cy="548533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23"/>
          <p:cNvCxnSpPr>
            <a:stCxn id="39" idx="2"/>
            <a:endCxn id="20" idx="3"/>
          </p:cNvCxnSpPr>
          <p:nvPr/>
        </p:nvCxnSpPr>
        <p:spPr>
          <a:xfrm rot="5400000">
            <a:off x="4486774" y="5415556"/>
            <a:ext cx="959261" cy="468829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23"/>
          <p:cNvCxnSpPr>
            <a:stCxn id="49" idx="2"/>
            <a:endCxn id="35" idx="0"/>
          </p:cNvCxnSpPr>
          <p:nvPr/>
        </p:nvCxnSpPr>
        <p:spPr>
          <a:xfrm rot="5400000">
            <a:off x="5321814" y="5539516"/>
            <a:ext cx="1082371" cy="34401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3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ysClr val="windowText" lastClr="000000"/>
                </a:solidFill>
              </a:rPr>
              <a:t>상세 개발 </a:t>
            </a:r>
            <a:r>
              <a:rPr lang="ko-KR" altLang="en-US" sz="1200" b="1" dirty="0" smtClean="0">
                <a:solidFill>
                  <a:sysClr val="windowText" lastClr="000000"/>
                </a:solidFill>
              </a:rPr>
              <a:t>내용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추진 계획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dirty="0">
                <a:solidFill>
                  <a:sysClr val="windowText" lastClr="000000"/>
                </a:solidFill>
              </a:rPr>
              <a:t>2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)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개발 내용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구조해석 데이터 연계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(1/3)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" name="내용 개체 틀 13"/>
          <p:cNvSpPr txBox="1">
            <a:spLocks/>
          </p:cNvSpPr>
          <p:nvPr/>
        </p:nvSpPr>
        <p:spPr>
          <a:xfrm>
            <a:off x="613940" y="2163529"/>
            <a:ext cx="8569518" cy="590995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b="0" dirty="0" smtClean="0">
                <a:solidFill>
                  <a:sysClr val="windowText" lastClr="000000"/>
                </a:solidFill>
              </a:rPr>
              <a:t> •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구조 해석 데이터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: Pipe Rack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설계를 위한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Loading Data</a:t>
            </a: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•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Pipe Rack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자동화 설계를 위한 구조 해석 연계 데이터 생성 기능 개발</a:t>
            </a:r>
            <a:endParaRPr lang="en-US" altLang="ko-KR" sz="1000" b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7929086" y="3044906"/>
            <a:ext cx="1861050" cy="2976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3136719" y="3044906"/>
            <a:ext cx="4792368" cy="29763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626540" y="3044906"/>
            <a:ext cx="2510179" cy="2976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837232" y="3646595"/>
            <a:ext cx="778925" cy="22877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>
                <a:solidFill>
                  <a:schemeClr val="bg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2D3D</a:t>
            </a:r>
            <a:endParaRPr kumimoji="1" lang="ko-KR" altLang="en-US" sz="1000" b="1" spc="-50" dirty="0">
              <a:solidFill>
                <a:schemeClr val="bg1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1454827" y="4013234"/>
            <a:ext cx="1512168" cy="22877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2D Plot Plan</a:t>
            </a:r>
            <a:endParaRPr kumimoji="1" lang="ko-KR" altLang="en-US" sz="1000" b="1" spc="-50" dirty="0">
              <a:solidFill>
                <a:schemeClr val="tx1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1454827" y="4658607"/>
            <a:ext cx="1512168" cy="22877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smtClean="0">
                <a:solidFill>
                  <a:schemeClr val="tx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Inform. Drawing</a:t>
            </a:r>
            <a:endParaRPr kumimoji="1" lang="ko-KR" altLang="en-US" sz="1000" b="1" spc="-50" dirty="0">
              <a:solidFill>
                <a:schemeClr val="tx1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1454827" y="5289120"/>
            <a:ext cx="1512168" cy="228779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구조 해석 연계 데이터</a:t>
            </a:r>
            <a:endParaRPr kumimoji="1" lang="ko-KR" altLang="en-US" sz="10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3296816" y="5289120"/>
            <a:ext cx="976150" cy="22877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STAAD</a:t>
            </a:r>
            <a:endParaRPr kumimoji="1" lang="ko-KR" altLang="en-US" sz="10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5109616" y="5289120"/>
            <a:ext cx="976150" cy="22877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err="1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eSDI</a:t>
            </a:r>
            <a:endParaRPr kumimoji="1" lang="ko-KR" altLang="en-US" sz="10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8782326" y="3646595"/>
            <a:ext cx="862930" cy="22877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>
                <a:solidFill>
                  <a:schemeClr val="bg1"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S3D/PDMS</a:t>
            </a:r>
            <a:endParaRPr kumimoji="1" lang="ko-KR" altLang="en-US" sz="1000" b="1" spc="-50" dirty="0">
              <a:solidFill>
                <a:schemeClr val="bg1"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3381424" y="4013234"/>
            <a:ext cx="1405504" cy="228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File Based Database</a:t>
            </a:r>
          </a:p>
        </p:txBody>
      </p:sp>
      <p:pic>
        <p:nvPicPr>
          <p:cNvPr id="76" name="Picture 4" descr="Database Data Management - Test Generation - Toolkit Icon Transparent PN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747" y1="46680" x2="46747" y2="46680"/>
                        <a14:foregroundMark x1="64217" y1="41992" x2="64217" y2="41992"/>
                        <a14:foregroundMark x1="38193" y1="63477" x2="38193" y2="63477"/>
                        <a14:foregroundMark x1="38072" y1="85938" x2="38072" y2="85938"/>
                        <a14:foregroundMark x1="59277" y1="77734" x2="59277" y2="77734"/>
                        <a14:foregroundMark x1="60602" y1="71484" x2="60602" y2="71484"/>
                        <a14:foregroundMark x1="60602" y1="71289" x2="60602" y2="71289"/>
                        <a14:foregroundMark x1="64578" y1="65234" x2="64578" y2="65234"/>
                        <a14:foregroundMark x1="64699" y1="64063" x2="64699" y2="64063"/>
                        <a14:foregroundMark x1="65783" y1="60742" x2="65783" y2="60742"/>
                        <a14:foregroundMark x1="65783" y1="60742" x2="65783" y2="60742"/>
                        <a14:foregroundMark x1="71928" y1="67188" x2="71928" y2="67188"/>
                        <a14:foregroundMark x1="71928" y1="67188" x2="71928" y2="67188"/>
                        <a14:foregroundMark x1="75060" y1="72070" x2="75060" y2="72070"/>
                        <a14:foregroundMark x1="75060" y1="72070" x2="75060" y2="72070"/>
                        <a14:foregroundMark x1="75301" y1="63867" x2="75301" y2="63867"/>
                        <a14:foregroundMark x1="66145" y1="99023" x2="66145" y2="99023"/>
                        <a14:foregroundMark x1="65422" y1="99414" x2="65422" y2="99414"/>
                        <a14:foregroundMark x1="65422" y1="99414" x2="65422" y2="99414"/>
                        <a14:foregroundMark x1="75663" y1="94531" x2="75663" y2="94531"/>
                        <a14:foregroundMark x1="19639" y1="68164" x2="19639" y2="68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952" y="3925284"/>
            <a:ext cx="656019" cy="40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6681192" y="5289120"/>
            <a:ext cx="980682" cy="22877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SMCP</a:t>
            </a:r>
            <a:endParaRPr kumimoji="1" lang="ko-KR" altLang="en-US" sz="10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80" name="꺾인 연결선 79"/>
          <p:cNvCxnSpPr>
            <a:endCxn id="62" idx="1"/>
          </p:cNvCxnSpPr>
          <p:nvPr/>
        </p:nvCxnSpPr>
        <p:spPr>
          <a:xfrm rot="16200000" flipH="1">
            <a:off x="1100247" y="3773043"/>
            <a:ext cx="481029" cy="22813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61" idx="2"/>
            <a:endCxn id="63" idx="1"/>
          </p:cNvCxnSpPr>
          <p:nvPr/>
        </p:nvCxnSpPr>
        <p:spPr>
          <a:xfrm rot="16200000" flipH="1">
            <a:off x="891950" y="4210119"/>
            <a:ext cx="897623" cy="22813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61" idx="2"/>
            <a:endCxn id="66" idx="1"/>
          </p:cNvCxnSpPr>
          <p:nvPr/>
        </p:nvCxnSpPr>
        <p:spPr>
          <a:xfrm rot="16200000" flipH="1">
            <a:off x="576693" y="4525376"/>
            <a:ext cx="1528136" cy="22813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9"/>
          <p:cNvSpPr txBox="1">
            <a:spLocks noChangeArrowheads="1"/>
          </p:cNvSpPr>
          <p:nvPr/>
        </p:nvSpPr>
        <p:spPr bwMode="auto">
          <a:xfrm>
            <a:off x="8628885" y="5354603"/>
            <a:ext cx="1172561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prstClr val="black"/>
              </a:buClr>
              <a:buNone/>
            </a:pPr>
            <a:r>
              <a:rPr lang="en-US" altLang="ko-KR" sz="9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rPr>
              <a:t>60% Modeling</a:t>
            </a:r>
            <a:endParaRPr lang="ko-KR" altLang="en-US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9285A"/>
              </a:solidFill>
            </a:endParaRPr>
          </a:p>
        </p:txBody>
      </p:sp>
      <p:cxnSp>
        <p:nvCxnSpPr>
          <p:cNvPr id="85" name="직선 화살표 연결선 84"/>
          <p:cNvCxnSpPr>
            <a:stCxn id="66" idx="3"/>
            <a:endCxn id="67" idx="1"/>
          </p:cNvCxnSpPr>
          <p:nvPr/>
        </p:nvCxnSpPr>
        <p:spPr>
          <a:xfrm>
            <a:off x="2966995" y="5403510"/>
            <a:ext cx="32982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67" idx="3"/>
            <a:endCxn id="68" idx="1"/>
          </p:cNvCxnSpPr>
          <p:nvPr/>
        </p:nvCxnSpPr>
        <p:spPr>
          <a:xfrm>
            <a:off x="4272966" y="5403510"/>
            <a:ext cx="83665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45" idx="3"/>
            <a:endCxn id="79" idx="0"/>
          </p:cNvCxnSpPr>
          <p:nvPr/>
        </p:nvCxnSpPr>
        <p:spPr>
          <a:xfrm>
            <a:off x="6881148" y="5004963"/>
            <a:ext cx="290385" cy="284157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62" idx="3"/>
            <a:endCxn id="70" idx="1"/>
          </p:cNvCxnSpPr>
          <p:nvPr/>
        </p:nvCxnSpPr>
        <p:spPr>
          <a:xfrm>
            <a:off x="2966995" y="4127624"/>
            <a:ext cx="41442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0" idx="3"/>
            <a:endCxn id="76" idx="1"/>
          </p:cNvCxnSpPr>
          <p:nvPr/>
        </p:nvCxnSpPr>
        <p:spPr>
          <a:xfrm flipV="1">
            <a:off x="4786928" y="4127623"/>
            <a:ext cx="3347024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4" descr="Database Data Management - Test Generation - Toolkit Icon Transparent PN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747" y1="46680" x2="46747" y2="46680"/>
                        <a14:foregroundMark x1="64217" y1="41992" x2="64217" y2="41992"/>
                        <a14:foregroundMark x1="38193" y1="63477" x2="38193" y2="63477"/>
                        <a14:foregroundMark x1="38072" y1="85938" x2="38072" y2="85938"/>
                        <a14:foregroundMark x1="59277" y1="77734" x2="59277" y2="77734"/>
                        <a14:foregroundMark x1="60602" y1="71484" x2="60602" y2="71484"/>
                        <a14:foregroundMark x1="60602" y1="71289" x2="60602" y2="71289"/>
                        <a14:foregroundMark x1="64578" y1="65234" x2="64578" y2="65234"/>
                        <a14:foregroundMark x1="64699" y1="64063" x2="64699" y2="64063"/>
                        <a14:foregroundMark x1="65783" y1="60742" x2="65783" y2="60742"/>
                        <a14:foregroundMark x1="65783" y1="60742" x2="65783" y2="60742"/>
                        <a14:foregroundMark x1="71928" y1="67188" x2="71928" y2="67188"/>
                        <a14:foregroundMark x1="71928" y1="67188" x2="71928" y2="67188"/>
                        <a14:foregroundMark x1="75060" y1="72070" x2="75060" y2="72070"/>
                        <a14:foregroundMark x1="75060" y1="72070" x2="75060" y2="72070"/>
                        <a14:foregroundMark x1="75301" y1="63867" x2="75301" y2="63867"/>
                        <a14:foregroundMark x1="66145" y1="99023" x2="66145" y2="99023"/>
                        <a14:foregroundMark x1="65422" y1="99414" x2="65422" y2="99414"/>
                        <a14:foregroundMark x1="65422" y1="99414" x2="65422" y2="99414"/>
                        <a14:foregroundMark x1="75663" y1="94531" x2="75663" y2="94531"/>
                        <a14:foregroundMark x1="19639" y1="68164" x2="19639" y2="68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951" y="5201170"/>
            <a:ext cx="656019" cy="40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89"/>
          <p:cNvSpPr txBox="1">
            <a:spLocks noChangeArrowheads="1"/>
          </p:cNvSpPr>
          <p:nvPr/>
        </p:nvSpPr>
        <p:spPr bwMode="auto">
          <a:xfrm>
            <a:off x="8634569" y="4013234"/>
            <a:ext cx="1172561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prstClr val="black"/>
              </a:buClr>
              <a:buNone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rPr>
              <a:t>3</a:t>
            </a:r>
            <a:r>
              <a:rPr lang="en-US" altLang="ko-KR" sz="9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rPr>
              <a:t>0% Modeling</a:t>
            </a:r>
            <a:endParaRPr lang="ko-KR" altLang="en-US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9285A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429" b="75000" l="0" r="98462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9286" b="22857"/>
          <a:stretch/>
        </p:blipFill>
        <p:spPr>
          <a:xfrm>
            <a:off x="8680026" y="4419060"/>
            <a:ext cx="1042482" cy="740317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4137661" y="5415991"/>
            <a:ext cx="920777" cy="338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Steel </a:t>
            </a:r>
          </a:p>
          <a:p>
            <a:pPr algn="ctr"/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해석 데이터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112005" y="4879946"/>
            <a:ext cx="904909" cy="338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Steel/FDN </a:t>
            </a:r>
          </a:p>
          <a:p>
            <a:pPr algn="ctr"/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데이터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03" name="직선 화살표 연결선 102"/>
          <p:cNvCxnSpPr>
            <a:stCxn id="79" idx="3"/>
            <a:endCxn id="91" idx="1"/>
          </p:cNvCxnSpPr>
          <p:nvPr/>
        </p:nvCxnSpPr>
        <p:spPr>
          <a:xfrm flipV="1">
            <a:off x="7661874" y="5403509"/>
            <a:ext cx="472077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내용 개체 틀 13"/>
          <p:cNvSpPr txBox="1">
            <a:spLocks/>
          </p:cNvSpPr>
          <p:nvPr/>
        </p:nvSpPr>
        <p:spPr>
          <a:xfrm>
            <a:off x="1747918" y="2996952"/>
            <a:ext cx="689001" cy="312081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100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2D3D</a:t>
            </a:r>
          </a:p>
        </p:txBody>
      </p:sp>
      <p:sp>
        <p:nvSpPr>
          <p:cNvPr id="105" name="내용 개체 틀 13"/>
          <p:cNvSpPr txBox="1">
            <a:spLocks/>
          </p:cNvSpPr>
          <p:nvPr/>
        </p:nvSpPr>
        <p:spPr>
          <a:xfrm>
            <a:off x="5166147" y="2996952"/>
            <a:ext cx="860841" cy="312081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ko-KR" altLang="en-US" sz="1100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연계구간</a:t>
            </a:r>
            <a:endParaRPr lang="en-US" altLang="ko-KR" sz="1100" u="sng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내용 개체 틀 13"/>
          <p:cNvSpPr txBox="1">
            <a:spLocks/>
          </p:cNvSpPr>
          <p:nvPr/>
        </p:nvSpPr>
        <p:spPr>
          <a:xfrm>
            <a:off x="8628885" y="2996952"/>
            <a:ext cx="860841" cy="312081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100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3D CAD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1280592" y="5119352"/>
            <a:ext cx="3691786" cy="685912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" name="그룹 108"/>
          <p:cNvGrpSpPr/>
          <p:nvPr/>
        </p:nvGrpSpPr>
        <p:grpSpPr>
          <a:xfrm>
            <a:off x="613940" y="1750744"/>
            <a:ext cx="2483841" cy="286882"/>
            <a:chOff x="6151947" y="3489990"/>
            <a:chExt cx="2274890" cy="286882"/>
          </a:xfrm>
        </p:grpSpPr>
        <p:sp>
          <p:nvSpPr>
            <p:cNvPr id="110" name="직사각형 109"/>
            <p:cNvSpPr/>
            <p:nvPr/>
          </p:nvSpPr>
          <p:spPr bwMode="auto">
            <a:xfrm>
              <a:off x="6151947" y="3489990"/>
              <a:ext cx="2274890" cy="286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1" name="TextBox 89"/>
            <p:cNvSpPr txBox="1">
              <a:spLocks noChangeArrowheads="1"/>
            </p:cNvSpPr>
            <p:nvPr/>
          </p:nvSpPr>
          <p:spPr bwMode="auto">
            <a:xfrm>
              <a:off x="6334983" y="3510320"/>
              <a:ext cx="19700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en-US" altLang="ko-KR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Loading Data</a:t>
              </a:r>
              <a:endPara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  <p:sp>
          <p:nvSpPr>
            <p:cNvPr id="112" name="도넛 111"/>
            <p:cNvSpPr/>
            <p:nvPr/>
          </p:nvSpPr>
          <p:spPr>
            <a:xfrm>
              <a:off x="6246713" y="3590511"/>
              <a:ext cx="85840" cy="85840"/>
            </a:xfrm>
            <a:prstGeom prst="donut">
              <a:avLst>
                <a:gd name="adj" fmla="val 5496"/>
              </a:avLst>
            </a:prstGeom>
            <a:solidFill>
              <a:srgbClr val="7CB8E0"/>
            </a:solidFill>
            <a:ln>
              <a:solidFill>
                <a:srgbClr val="7CB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01BF75-372D-4C47-8BB0-A47E1BB63A43}"/>
              </a:ext>
            </a:extLst>
          </p:cNvPr>
          <p:cNvSpPr/>
          <p:nvPr/>
        </p:nvSpPr>
        <p:spPr>
          <a:xfrm>
            <a:off x="5900466" y="4890573"/>
            <a:ext cx="980682" cy="22877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err="1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Tekla</a:t>
            </a:r>
            <a:endParaRPr kumimoji="1" lang="ko-KR" altLang="en-US" sz="10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6" name="직선 화살표 연결선 45"/>
          <p:cNvCxnSpPr>
            <a:stCxn id="68" idx="0"/>
            <a:endCxn id="45" idx="1"/>
          </p:cNvCxnSpPr>
          <p:nvPr/>
        </p:nvCxnSpPr>
        <p:spPr>
          <a:xfrm rot="5400000" flipH="1" flipV="1">
            <a:off x="5607000" y="4995655"/>
            <a:ext cx="284157" cy="30277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481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ysClr val="windowText" lastClr="000000"/>
                </a:solidFill>
              </a:rPr>
              <a:t>상세 개발 </a:t>
            </a:r>
            <a:r>
              <a:rPr lang="ko-KR" altLang="en-US" sz="1200" b="1" dirty="0" smtClean="0">
                <a:solidFill>
                  <a:sysClr val="windowText" lastClr="000000"/>
                </a:solidFill>
              </a:rPr>
              <a:t>내용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추진 계획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dirty="0">
                <a:solidFill>
                  <a:sysClr val="windowText" lastClr="000000"/>
                </a:solidFill>
              </a:rPr>
              <a:t>2)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개발 내용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구조해석 데이터 연계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(2/3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860562" y="1748328"/>
            <a:ext cx="1406038" cy="286882"/>
            <a:chOff x="6151948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직사각형 28"/>
            <p:cNvSpPr/>
            <p:nvPr/>
          </p:nvSpPr>
          <p:spPr bwMode="auto">
            <a:xfrm>
              <a:off x="6151948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0" name="TextBox 89"/>
            <p:cNvSpPr txBox="1">
              <a:spLocks noChangeArrowheads="1"/>
            </p:cNvSpPr>
            <p:nvPr/>
          </p:nvSpPr>
          <p:spPr bwMode="auto">
            <a:xfrm>
              <a:off x="6334984" y="3510320"/>
              <a:ext cx="1970092" cy="2462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ko-KR" altLang="en-US" sz="1000" b="1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비해석</a:t>
              </a: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 배관</a:t>
              </a:r>
              <a:endPara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40" y="2447275"/>
            <a:ext cx="1406038" cy="14312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484897" y="259751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34270" y="3347993"/>
            <a:ext cx="31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②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73392" y="378856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③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6646" y="378856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④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3141" y="3394773"/>
            <a:ext cx="406713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① Type </a:t>
            </a:r>
            <a:r>
              <a:rPr lang="ko-KR" altLang="en-US" sz="900" dirty="0" smtClean="0">
                <a:latin typeface="+mn-ea"/>
              </a:rPr>
              <a:t>표기 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err="1" smtClean="0">
                <a:latin typeface="+mn-ea"/>
              </a:rPr>
              <a:t>등분포</a:t>
            </a:r>
            <a:r>
              <a:rPr lang="ko-KR" altLang="en-US" sz="900" dirty="0" smtClean="0">
                <a:latin typeface="+mn-ea"/>
              </a:rPr>
              <a:t> 하중 </a:t>
            </a:r>
            <a:r>
              <a:rPr lang="en-US" altLang="ko-KR" sz="900" dirty="0" smtClean="0">
                <a:latin typeface="+mn-ea"/>
              </a:rPr>
              <a:t>Type : 12”</a:t>
            </a:r>
            <a:r>
              <a:rPr lang="ko-KR" altLang="en-US" sz="900" dirty="0">
                <a:latin typeface="+mn-ea"/>
              </a:rPr>
              <a:t> </a:t>
            </a:r>
            <a:r>
              <a:rPr lang="ko-KR" altLang="en-US" sz="900" dirty="0" smtClean="0">
                <a:latin typeface="+mn-ea"/>
              </a:rPr>
              <a:t>이하 배관 대상 </a:t>
            </a:r>
            <a:r>
              <a:rPr lang="ko-KR" altLang="en-US" sz="900" dirty="0" err="1" smtClean="0">
                <a:latin typeface="+mn-ea"/>
              </a:rPr>
              <a:t>로직으로</a:t>
            </a:r>
            <a:r>
              <a:rPr lang="ko-KR" altLang="en-US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Type</a:t>
            </a:r>
            <a:r>
              <a:rPr lang="ko-KR" altLang="en-US" sz="900" dirty="0" smtClean="0">
                <a:latin typeface="+mn-ea"/>
              </a:rPr>
              <a:t> 반영</a:t>
            </a:r>
            <a:r>
              <a:rPr lang="en-US" altLang="ko-KR" sz="900" dirty="0" smtClean="0">
                <a:latin typeface="+mn-ea"/>
              </a:rPr>
              <a:t>)</a:t>
            </a:r>
            <a:r>
              <a:rPr lang="ko-KR" altLang="en-US" sz="900" dirty="0" smtClean="0">
                <a:latin typeface="+mn-ea"/>
              </a:rPr>
              <a:t> </a:t>
            </a:r>
            <a:endParaRPr lang="en-US" altLang="ko-KR" sz="900" dirty="0" smtClean="0">
              <a:latin typeface="+mn-ea"/>
            </a:endParaRPr>
          </a:p>
          <a:p>
            <a:r>
              <a:rPr lang="ko-KR" altLang="ko-KR" sz="900" dirty="0" smtClean="0">
                <a:latin typeface="+mn-ea"/>
              </a:rPr>
              <a:t>②</a:t>
            </a:r>
            <a:r>
              <a:rPr lang="en-US" altLang="ko-KR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  <a:cs typeface="굴림" panose="020B0600000101010101" pitchFamily="50" charset="-127"/>
              </a:rPr>
              <a:t>Max. Diameter </a:t>
            </a:r>
            <a:r>
              <a:rPr lang="ko-KR" altLang="en-US" sz="900" dirty="0" smtClean="0">
                <a:latin typeface="+mn-ea"/>
                <a:cs typeface="굴림" panose="020B0600000101010101" pitchFamily="50" charset="-127"/>
              </a:rPr>
              <a:t>표기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 smtClean="0">
                <a:latin typeface="+mn-ea"/>
              </a:rPr>
              <a:t>③ </a:t>
            </a:r>
            <a:r>
              <a:rPr lang="en-US" altLang="ko-KR" sz="900" dirty="0" smtClean="0">
                <a:latin typeface="+mn-ea"/>
                <a:cs typeface="굴림" panose="020B0600000101010101" pitchFamily="50" charset="-127"/>
              </a:rPr>
              <a:t>Loading </a:t>
            </a:r>
            <a:r>
              <a:rPr lang="ko-KR" altLang="en-US" sz="900" dirty="0" smtClean="0">
                <a:latin typeface="+mn-ea"/>
                <a:cs typeface="굴림" panose="020B0600000101010101" pitchFamily="50" charset="-127"/>
              </a:rPr>
              <a:t>시작점 표기 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 smtClean="0">
                <a:latin typeface="+mn-ea"/>
              </a:rPr>
              <a:t>④ </a:t>
            </a:r>
            <a:r>
              <a:rPr lang="en-US" altLang="ko-KR" sz="900" dirty="0" smtClean="0">
                <a:latin typeface="+mn-ea"/>
              </a:rPr>
              <a:t>Loading </a:t>
            </a:r>
            <a:r>
              <a:rPr lang="ko-KR" altLang="en-US" sz="900" dirty="0" smtClean="0">
                <a:latin typeface="+mn-ea"/>
              </a:rPr>
              <a:t>끝점 표기</a:t>
            </a:r>
            <a:endParaRPr lang="en-US" altLang="ko-KR" sz="900" dirty="0" smtClean="0">
              <a:latin typeface="+mn-ea"/>
            </a:endParaRPr>
          </a:p>
          <a:p>
            <a:endParaRPr lang="ko-KR" altLang="en-US" sz="900" dirty="0">
              <a:latin typeface="+mn-ea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932447"/>
              </p:ext>
            </p:extLst>
          </p:nvPr>
        </p:nvGraphicFramePr>
        <p:xfrm>
          <a:off x="860562" y="2472770"/>
          <a:ext cx="5748623" cy="858552"/>
        </p:xfrm>
        <a:graphic>
          <a:graphicData uri="http://schemas.openxmlformats.org/drawingml/2006/table">
            <a:tbl>
              <a:tblPr/>
              <a:tblGrid>
                <a:gridCol w="599259">
                  <a:extLst>
                    <a:ext uri="{9D8B030D-6E8A-4147-A177-3AD203B41FA5}">
                      <a16:colId xmlns:a16="http://schemas.microsoft.com/office/drawing/2014/main" val="1078042627"/>
                    </a:ext>
                  </a:extLst>
                </a:gridCol>
                <a:gridCol w="1029873">
                  <a:extLst>
                    <a:ext uri="{9D8B030D-6E8A-4147-A177-3AD203B41FA5}">
                      <a16:colId xmlns:a16="http://schemas.microsoft.com/office/drawing/2014/main" val="516279547"/>
                    </a:ext>
                  </a:extLst>
                </a:gridCol>
                <a:gridCol w="1029873">
                  <a:extLst>
                    <a:ext uri="{9D8B030D-6E8A-4147-A177-3AD203B41FA5}">
                      <a16:colId xmlns:a16="http://schemas.microsoft.com/office/drawing/2014/main" val="2462916182"/>
                    </a:ext>
                  </a:extLst>
                </a:gridCol>
                <a:gridCol w="1618371">
                  <a:extLst>
                    <a:ext uri="{9D8B030D-6E8A-4147-A177-3AD203B41FA5}">
                      <a16:colId xmlns:a16="http://schemas.microsoft.com/office/drawing/2014/main" val="1912421243"/>
                    </a:ext>
                  </a:extLst>
                </a:gridCol>
                <a:gridCol w="1471247">
                  <a:extLst>
                    <a:ext uri="{9D8B030D-6E8A-4147-A177-3AD203B41FA5}">
                      <a16:colId xmlns:a16="http://schemas.microsoft.com/office/drawing/2014/main" val="2412404441"/>
                    </a:ext>
                  </a:extLst>
                </a:gridCol>
              </a:tblGrid>
              <a:tr h="4292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Diameter</a:t>
                      </a: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inch)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Support</a:t>
                      </a: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Loading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시작점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X1,Y1,Z1)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Loading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끝점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X2,Y2,Z2)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40322"/>
                  </a:ext>
                </a:extLst>
              </a:tr>
              <a:tr h="214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6LH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RES/GUI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X, Y, Z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좌표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(Elevation)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X, Y, Z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좌표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(Elevation)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63192"/>
                  </a:ext>
                </a:extLst>
              </a:tr>
              <a:tr h="214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2LH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RES/GUI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X, Y, Z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좌표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(Elevation)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X, Y, Z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좌표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(Elevation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50683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1003962" y="222037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①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20923" y="221420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②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18769" y="222626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③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683854" y="222507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④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129471"/>
              </p:ext>
            </p:extLst>
          </p:nvPr>
        </p:nvGraphicFramePr>
        <p:xfrm>
          <a:off x="854328" y="4924776"/>
          <a:ext cx="8654687" cy="796975"/>
        </p:xfrm>
        <a:graphic>
          <a:graphicData uri="http://schemas.openxmlformats.org/drawingml/2006/table">
            <a:tbl>
              <a:tblPr/>
              <a:tblGrid>
                <a:gridCol w="815021">
                  <a:extLst>
                    <a:ext uri="{9D8B030D-6E8A-4147-A177-3AD203B41FA5}">
                      <a16:colId xmlns:a16="http://schemas.microsoft.com/office/drawing/2014/main" val="2306652708"/>
                    </a:ext>
                  </a:extLst>
                </a:gridCol>
                <a:gridCol w="627426">
                  <a:extLst>
                    <a:ext uri="{9D8B030D-6E8A-4147-A177-3AD203B41FA5}">
                      <a16:colId xmlns:a16="http://schemas.microsoft.com/office/drawing/2014/main" val="1830690595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1675636709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2825057194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615316147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1911566718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2581464566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3531213872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3949184654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3783625357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2582764355"/>
                    </a:ext>
                  </a:extLst>
                </a:gridCol>
                <a:gridCol w="721224">
                  <a:extLst>
                    <a:ext uri="{9D8B030D-6E8A-4147-A177-3AD203B41FA5}">
                      <a16:colId xmlns:a16="http://schemas.microsoft.com/office/drawing/2014/main" val="1208116504"/>
                    </a:ext>
                  </a:extLst>
                </a:gridCol>
              </a:tblGrid>
              <a:tr h="4781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Loading </a:t>
                      </a:r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작용점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X,Y,Z)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Node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Diameter</a:t>
                      </a: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inch)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Support</a:t>
                      </a: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Load</a:t>
                      </a: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VL(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Erec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VL(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VL(Test)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HL(N-S) </a:t>
                      </a:r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Thermal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HL(E-W) </a:t>
                      </a:r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Thermal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HL(N-S) </a:t>
                      </a:r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Friction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HL(E-W) </a:t>
                      </a:r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Friction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51341"/>
                  </a:ext>
                </a:extLst>
              </a:tr>
              <a:tr h="3187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X, Y, Z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좌표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(Elevation)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RES/GUI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292917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826498" y="459054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②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8524" y="459054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③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30312" y="459054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④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02082" y="459054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⑤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854328" y="4277982"/>
            <a:ext cx="1406038" cy="286882"/>
            <a:chOff x="6151948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9" name="직사각형 58"/>
            <p:cNvSpPr/>
            <p:nvPr/>
          </p:nvSpPr>
          <p:spPr bwMode="auto">
            <a:xfrm>
              <a:off x="6151948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0" name="TextBox 89"/>
            <p:cNvSpPr txBox="1">
              <a:spLocks noChangeArrowheads="1"/>
            </p:cNvSpPr>
            <p:nvPr/>
          </p:nvSpPr>
          <p:spPr bwMode="auto">
            <a:xfrm>
              <a:off x="6334984" y="3510320"/>
              <a:ext cx="1970092" cy="2462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ko-KR" altLang="en-US" sz="1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해석 배관</a:t>
              </a:r>
              <a:endPara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854328" y="5785201"/>
            <a:ext cx="210025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① Anchor Point </a:t>
            </a:r>
            <a:r>
              <a:rPr lang="ko-KR" altLang="en-US" sz="900" dirty="0" smtClean="0">
                <a:latin typeface="+mn-ea"/>
              </a:rPr>
              <a:t>에 대한 좌표 표기 </a:t>
            </a:r>
            <a:endParaRPr lang="en-US" altLang="ko-KR" sz="900" dirty="0" smtClean="0">
              <a:latin typeface="+mn-ea"/>
            </a:endParaRPr>
          </a:p>
          <a:p>
            <a:r>
              <a:rPr lang="ko-KR" altLang="ko-KR" sz="900" dirty="0" smtClean="0">
                <a:latin typeface="+mn-ea"/>
              </a:rPr>
              <a:t>②</a:t>
            </a:r>
            <a:r>
              <a:rPr lang="en-US" altLang="ko-KR" sz="900" dirty="0" smtClean="0">
                <a:latin typeface="+mn-ea"/>
              </a:rPr>
              <a:t> Node </a:t>
            </a:r>
            <a:r>
              <a:rPr lang="ko-KR" altLang="en-US" sz="900" dirty="0" smtClean="0">
                <a:latin typeface="+mn-ea"/>
              </a:rPr>
              <a:t>표기 </a:t>
            </a:r>
            <a:r>
              <a:rPr lang="en-US" altLang="ko-KR" sz="900" dirty="0" smtClean="0">
                <a:latin typeface="+mn-ea"/>
              </a:rPr>
              <a:t> </a:t>
            </a:r>
          </a:p>
          <a:p>
            <a:r>
              <a:rPr lang="ko-KR" altLang="en-US" sz="900" dirty="0" smtClean="0">
                <a:latin typeface="+mn-ea"/>
              </a:rPr>
              <a:t>③ </a:t>
            </a:r>
            <a:r>
              <a:rPr lang="en-US" altLang="ko-KR" sz="900" dirty="0" smtClean="0">
                <a:latin typeface="+mn-ea"/>
              </a:rPr>
              <a:t>Diameter </a:t>
            </a:r>
            <a:r>
              <a:rPr lang="ko-KR" altLang="en-US" sz="900" dirty="0" smtClean="0">
                <a:latin typeface="+mn-ea"/>
              </a:rPr>
              <a:t>표기 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 smtClean="0">
                <a:latin typeface="+mn-ea"/>
              </a:rPr>
              <a:t>④ </a:t>
            </a:r>
            <a:r>
              <a:rPr lang="en-US" altLang="ko-KR" sz="900" dirty="0" smtClean="0">
                <a:latin typeface="+mn-ea"/>
              </a:rPr>
              <a:t>Support Type </a:t>
            </a:r>
            <a:r>
              <a:rPr lang="ko-KR" altLang="en-US" sz="900" dirty="0" smtClean="0">
                <a:latin typeface="+mn-ea"/>
              </a:rPr>
              <a:t>및 </a:t>
            </a:r>
            <a:r>
              <a:rPr lang="en-US" altLang="ko-KR" sz="900" dirty="0" smtClean="0">
                <a:latin typeface="+mn-ea"/>
              </a:rPr>
              <a:t>Load Cases </a:t>
            </a:r>
            <a:r>
              <a:rPr lang="ko-KR" altLang="en-US" sz="900" dirty="0" smtClean="0">
                <a:latin typeface="+mn-ea"/>
              </a:rPr>
              <a:t>표기</a:t>
            </a:r>
            <a:endParaRPr lang="en-US" altLang="ko-KR" sz="900" dirty="0" smtClean="0">
              <a:latin typeface="+mn-ea"/>
            </a:endParaRPr>
          </a:p>
          <a:p>
            <a:r>
              <a:rPr lang="en-US" altLang="ko-KR" sz="900" dirty="0" smtClean="0">
                <a:latin typeface="+mn-ea"/>
              </a:rPr>
              <a:t>⑤</a:t>
            </a:r>
            <a:r>
              <a:rPr lang="ko-KR" altLang="en-US" sz="900" dirty="0">
                <a:latin typeface="+mn-ea"/>
              </a:rPr>
              <a:t> </a:t>
            </a:r>
            <a:r>
              <a:rPr lang="ko-KR" altLang="en-US" sz="900" dirty="0" err="1" smtClean="0">
                <a:latin typeface="+mn-ea"/>
              </a:rPr>
              <a:t>응력해석</a:t>
            </a:r>
            <a:r>
              <a:rPr lang="ko-KR" altLang="en-US" sz="900" dirty="0" smtClean="0">
                <a:latin typeface="+mn-ea"/>
              </a:rPr>
              <a:t> 데이터 표기 </a:t>
            </a:r>
            <a:endParaRPr lang="en-US" altLang="ko-KR" sz="900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8227" y="5785201"/>
            <a:ext cx="6354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+mn-ea"/>
              </a:rPr>
              <a:t>* </a:t>
            </a:r>
            <a:r>
              <a:rPr lang="ko-KR" altLang="en-US" sz="900" b="1" dirty="0" err="1" smtClean="0">
                <a:latin typeface="+mn-ea"/>
              </a:rPr>
              <a:t>응력해석</a:t>
            </a:r>
            <a:r>
              <a:rPr lang="ko-KR" altLang="en-US" sz="900" b="1" dirty="0" smtClean="0">
                <a:latin typeface="+mn-ea"/>
              </a:rPr>
              <a:t> 데이터</a:t>
            </a:r>
            <a:endParaRPr lang="en-US" altLang="ko-KR" sz="900" b="1" dirty="0">
              <a:latin typeface="+mn-ea"/>
            </a:endParaRPr>
          </a:p>
          <a:p>
            <a:r>
              <a:rPr lang="en-US" altLang="ko-KR" sz="900" dirty="0" smtClean="0">
                <a:latin typeface="+mn-ea"/>
              </a:rPr>
              <a:t>  - VL(</a:t>
            </a:r>
            <a:r>
              <a:rPr lang="en-US" altLang="ko-KR" sz="900" dirty="0" err="1" smtClean="0">
                <a:latin typeface="+mn-ea"/>
              </a:rPr>
              <a:t>Erec</a:t>
            </a:r>
            <a:r>
              <a:rPr lang="en-US" altLang="ko-KR" sz="900" dirty="0" smtClean="0">
                <a:latin typeface="+mn-ea"/>
              </a:rPr>
              <a:t>) : Sustain </a:t>
            </a:r>
            <a:r>
              <a:rPr lang="ko-KR" altLang="en-US" sz="900" dirty="0" smtClean="0">
                <a:latin typeface="+mn-ea"/>
              </a:rPr>
              <a:t>하중으로 표기</a:t>
            </a:r>
            <a:endParaRPr lang="en-US" altLang="ko-KR" sz="900" dirty="0" smtClean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- VL(</a:t>
            </a:r>
            <a:r>
              <a:rPr lang="en-US" altLang="ko-KR" sz="900" dirty="0" err="1" smtClean="0">
                <a:latin typeface="+mn-ea"/>
              </a:rPr>
              <a:t>Oper</a:t>
            </a:r>
            <a:r>
              <a:rPr lang="en-US" altLang="ko-KR" sz="900" dirty="0" smtClean="0">
                <a:latin typeface="+mn-ea"/>
              </a:rPr>
              <a:t>) : </a:t>
            </a:r>
            <a:r>
              <a:rPr lang="en-US" altLang="ko-KR" sz="900" dirty="0" smtClean="0">
                <a:latin typeface="+mn-ea"/>
                <a:cs typeface="굴림" panose="020B0600000101010101" pitchFamily="50" charset="-127"/>
              </a:rPr>
              <a:t>Max</a:t>
            </a:r>
            <a:r>
              <a:rPr lang="en-US" altLang="ko-KR" sz="900" dirty="0">
                <a:latin typeface="+mn-ea"/>
                <a:cs typeface="굴림" panose="020B0600000101010101" pitchFamily="50" charset="-127"/>
              </a:rPr>
              <a:t>. </a:t>
            </a:r>
            <a:r>
              <a:rPr lang="en-US" altLang="ko-KR" sz="900" dirty="0" err="1">
                <a:latin typeface="+mn-ea"/>
                <a:cs typeface="굴림" panose="020B0600000101010101" pitchFamily="50" charset="-127"/>
              </a:rPr>
              <a:t>Oper</a:t>
            </a:r>
            <a:r>
              <a:rPr lang="en-US" altLang="ko-KR" sz="900" dirty="0"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ko-KR" sz="900" dirty="0" smtClean="0">
                <a:latin typeface="+mn-ea"/>
                <a:cs typeface="Calibri" panose="020F0502020204030204" pitchFamily="34" charset="0"/>
              </a:rPr>
              <a:t>하중</a:t>
            </a:r>
            <a:r>
              <a:rPr lang="en-US" altLang="ko-KR" sz="9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ko-KR" altLang="ko-KR" sz="900" dirty="0" smtClean="0">
                <a:latin typeface="+mn-ea"/>
                <a:cs typeface="Calibri" panose="020F0502020204030204" pitchFamily="34" charset="0"/>
              </a:rPr>
              <a:t>표기</a:t>
            </a:r>
            <a:endParaRPr lang="en-US" altLang="ko-KR" sz="900" dirty="0" smtClean="0">
              <a:latin typeface="+mn-ea"/>
              <a:cs typeface="Calibri" panose="020F0502020204030204" pitchFamily="34" charset="0"/>
            </a:endParaRPr>
          </a:p>
          <a:p>
            <a:r>
              <a:rPr lang="en-US" altLang="ko-KR" sz="900" dirty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900" dirty="0" smtClean="0"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sz="900" dirty="0" smtClean="0">
                <a:latin typeface="+mn-ea"/>
              </a:rPr>
              <a:t>- VL (Test) : </a:t>
            </a:r>
            <a:r>
              <a:rPr lang="en-US" altLang="ko-KR" sz="900" dirty="0" smtClean="0">
                <a:latin typeface="+mn-ea"/>
                <a:cs typeface="굴림" panose="020B0600000101010101" pitchFamily="50" charset="-127"/>
              </a:rPr>
              <a:t>Hyd</a:t>
            </a:r>
            <a:r>
              <a:rPr lang="en-US" altLang="ko-KR" sz="900" dirty="0">
                <a:latin typeface="+mn-ea"/>
                <a:cs typeface="굴림" panose="020B0600000101010101" pitchFamily="50" charset="-127"/>
              </a:rPr>
              <a:t>. </a:t>
            </a:r>
            <a:r>
              <a:rPr lang="en-US" altLang="ko-KR" sz="900" dirty="0" smtClean="0">
                <a:latin typeface="+mn-ea"/>
                <a:cs typeface="굴림" panose="020B0600000101010101" pitchFamily="50" charset="-127"/>
              </a:rPr>
              <a:t>Test </a:t>
            </a:r>
            <a:r>
              <a:rPr lang="ko-KR" altLang="ko-KR" sz="900" dirty="0">
                <a:latin typeface="+mn-ea"/>
                <a:cs typeface="Calibri" panose="020F0502020204030204" pitchFamily="34" charset="0"/>
              </a:rPr>
              <a:t>하중으로</a:t>
            </a:r>
            <a:r>
              <a:rPr lang="en-US" altLang="ko-KR" sz="900" dirty="0">
                <a:latin typeface="+mn-ea"/>
                <a:cs typeface="굴림" panose="020B0600000101010101" pitchFamily="50" charset="-127"/>
              </a:rPr>
              <a:t> </a:t>
            </a:r>
            <a:r>
              <a:rPr lang="ko-KR" altLang="ko-KR" sz="900" dirty="0" smtClean="0">
                <a:latin typeface="+mn-ea"/>
                <a:cs typeface="Calibri" panose="020F0502020204030204" pitchFamily="34" charset="0"/>
              </a:rPr>
              <a:t>표기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>
                <a:latin typeface="+mn-ea"/>
              </a:rPr>
              <a:t> </a:t>
            </a:r>
            <a:r>
              <a:rPr lang="ko-KR" altLang="en-US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- HL </a:t>
            </a:r>
            <a:r>
              <a:rPr lang="en-US" altLang="ko-KR" sz="900" dirty="0" err="1" smtClean="0">
                <a:latin typeface="+mn-ea"/>
              </a:rPr>
              <a:t>Termal</a:t>
            </a:r>
            <a:r>
              <a:rPr lang="en-US" altLang="ko-KR" sz="900" dirty="0" smtClean="0">
                <a:latin typeface="+mn-ea"/>
              </a:rPr>
              <a:t> : </a:t>
            </a:r>
            <a:r>
              <a:rPr lang="en-US" altLang="ko-KR" sz="900" dirty="0" err="1" smtClean="0">
                <a:latin typeface="+mn-ea"/>
              </a:rPr>
              <a:t>Oper</a:t>
            </a:r>
            <a:r>
              <a:rPr lang="en-US" altLang="ko-KR" sz="900" dirty="0">
                <a:latin typeface="+mn-ea"/>
              </a:rPr>
              <a:t>. </a:t>
            </a:r>
            <a:r>
              <a:rPr lang="en-US" altLang="ko-KR" sz="900" dirty="0" smtClean="0">
                <a:latin typeface="+mn-ea"/>
              </a:rPr>
              <a:t>Case </a:t>
            </a:r>
            <a:r>
              <a:rPr lang="ko-KR" altLang="en-US" sz="900" dirty="0" smtClean="0">
                <a:latin typeface="+mn-ea"/>
              </a:rPr>
              <a:t>중 </a:t>
            </a:r>
            <a:r>
              <a:rPr lang="en-US" altLang="ko-KR" sz="900" dirty="0">
                <a:latin typeface="+mn-ea"/>
              </a:rPr>
              <a:t>Friction </a:t>
            </a:r>
            <a:r>
              <a:rPr lang="en-US" altLang="ko-KR" sz="900" dirty="0" smtClean="0">
                <a:latin typeface="+mn-ea"/>
              </a:rPr>
              <a:t>Multiplier </a:t>
            </a:r>
            <a:r>
              <a:rPr lang="ko-KR" altLang="en-US" sz="900" dirty="0">
                <a:latin typeface="+mn-ea"/>
              </a:rPr>
              <a:t>값을 </a:t>
            </a:r>
            <a:r>
              <a:rPr lang="en-US" altLang="ko-KR" sz="900" dirty="0">
                <a:latin typeface="+mn-ea"/>
              </a:rPr>
              <a:t>0</a:t>
            </a:r>
            <a:r>
              <a:rPr lang="en-US" altLang="ko-KR" sz="900" dirty="0" smtClean="0">
                <a:latin typeface="+mn-ea"/>
              </a:rPr>
              <a:t> </a:t>
            </a:r>
            <a:r>
              <a:rPr lang="ko-KR" altLang="en-US" sz="900" dirty="0" smtClean="0">
                <a:latin typeface="+mn-ea"/>
              </a:rPr>
              <a:t>으로</a:t>
            </a:r>
            <a:r>
              <a:rPr lang="ko-KR" altLang="en-US" sz="900" dirty="0">
                <a:latin typeface="+mn-ea"/>
              </a:rPr>
              <a:t> 적용한 </a:t>
            </a:r>
            <a:r>
              <a:rPr lang="en-US" altLang="ko-KR" sz="900" dirty="0" smtClean="0">
                <a:latin typeface="+mn-ea"/>
              </a:rPr>
              <a:t>Case </a:t>
            </a:r>
            <a:r>
              <a:rPr lang="ko-KR" altLang="en-US" sz="900" dirty="0" smtClean="0">
                <a:latin typeface="+mn-ea"/>
              </a:rPr>
              <a:t>에</a:t>
            </a:r>
            <a:r>
              <a:rPr lang="ko-KR" altLang="en-US" sz="900" dirty="0">
                <a:latin typeface="+mn-ea"/>
              </a:rPr>
              <a:t> 대한 </a:t>
            </a:r>
            <a:r>
              <a:rPr lang="en-US" altLang="ko-KR" sz="900" dirty="0">
                <a:latin typeface="+mn-ea"/>
              </a:rPr>
              <a:t>Guide </a:t>
            </a:r>
            <a:r>
              <a:rPr lang="ko-KR" altLang="en-US" sz="900" dirty="0">
                <a:latin typeface="+mn-ea"/>
              </a:rPr>
              <a:t>및 </a:t>
            </a:r>
            <a:r>
              <a:rPr lang="en-US" altLang="ko-KR" sz="900" dirty="0" smtClean="0">
                <a:latin typeface="+mn-ea"/>
              </a:rPr>
              <a:t>Stopper </a:t>
            </a:r>
            <a:r>
              <a:rPr lang="ko-KR" altLang="en-US" sz="900" dirty="0" smtClean="0">
                <a:latin typeface="+mn-ea"/>
              </a:rPr>
              <a:t>에</a:t>
            </a:r>
            <a:r>
              <a:rPr lang="ko-KR" altLang="en-US" sz="900" dirty="0">
                <a:latin typeface="+mn-ea"/>
              </a:rPr>
              <a:t> 작용하는 하중 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>
                <a:latin typeface="+mn-ea"/>
              </a:rPr>
              <a:t> </a:t>
            </a:r>
            <a:r>
              <a:rPr lang="ko-KR" altLang="en-US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- HL Friction : Max</a:t>
            </a:r>
            <a:r>
              <a:rPr lang="en-US" altLang="ko-KR" sz="900" dirty="0">
                <a:latin typeface="+mn-ea"/>
              </a:rPr>
              <a:t>. </a:t>
            </a:r>
            <a:r>
              <a:rPr lang="en-US" altLang="ko-KR" sz="900" dirty="0" err="1">
                <a:latin typeface="+mn-ea"/>
              </a:rPr>
              <a:t>Oper</a:t>
            </a:r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Case </a:t>
            </a:r>
            <a:r>
              <a:rPr lang="ko-KR" altLang="en-US" sz="900" dirty="0" smtClean="0">
                <a:latin typeface="+mn-ea"/>
              </a:rPr>
              <a:t>에서 </a:t>
            </a:r>
            <a:r>
              <a:rPr lang="en-US" altLang="ko-KR" sz="900" dirty="0">
                <a:latin typeface="+mn-ea"/>
              </a:rPr>
              <a:t>Guide </a:t>
            </a:r>
            <a:r>
              <a:rPr lang="ko-KR" altLang="en-US" sz="900" dirty="0">
                <a:latin typeface="+mn-ea"/>
              </a:rPr>
              <a:t>및 </a:t>
            </a:r>
            <a:r>
              <a:rPr lang="en-US" altLang="ko-KR" sz="900" dirty="0" smtClean="0">
                <a:latin typeface="+mn-ea"/>
              </a:rPr>
              <a:t>Stopper </a:t>
            </a:r>
            <a:r>
              <a:rPr lang="ko-KR" altLang="en-US" sz="900" dirty="0" smtClean="0">
                <a:latin typeface="+mn-ea"/>
              </a:rPr>
              <a:t>에</a:t>
            </a:r>
            <a:r>
              <a:rPr lang="ko-KR" altLang="en-US" sz="900" dirty="0">
                <a:latin typeface="+mn-ea"/>
              </a:rPr>
              <a:t> 작용되는 </a:t>
            </a:r>
            <a:r>
              <a:rPr lang="ko-KR" altLang="en-US" sz="900" dirty="0" smtClean="0">
                <a:latin typeface="+mn-ea"/>
              </a:rPr>
              <a:t>하중</a:t>
            </a:r>
            <a:endParaRPr lang="ko-KR" altLang="en-US" sz="9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36576" y="459054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62316" y="459054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④</a:t>
            </a:r>
          </a:p>
        </p:txBody>
      </p:sp>
      <p:sp>
        <p:nvSpPr>
          <p:cNvPr id="2" name="왼쪽 대괄호 1"/>
          <p:cNvSpPr/>
          <p:nvPr/>
        </p:nvSpPr>
        <p:spPr>
          <a:xfrm rot="5400000">
            <a:off x="6934625" y="2709322"/>
            <a:ext cx="67393" cy="4322282"/>
          </a:xfrm>
          <a:prstGeom prst="leftBracke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0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ysClr val="windowText" lastClr="000000"/>
                </a:solidFill>
              </a:rPr>
              <a:t>상세 개발 </a:t>
            </a:r>
            <a:r>
              <a:rPr lang="ko-KR" altLang="en-US" sz="1200" b="1" dirty="0" smtClean="0">
                <a:solidFill>
                  <a:sysClr val="windowText" lastClr="000000"/>
                </a:solidFill>
              </a:rPr>
              <a:t>내용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추진 계획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92" name="내용 개체 틀 13"/>
          <p:cNvSpPr txBox="1">
            <a:spLocks/>
          </p:cNvSpPr>
          <p:nvPr/>
        </p:nvSpPr>
        <p:spPr>
          <a:xfrm>
            <a:off x="377129" y="1219127"/>
            <a:ext cx="8752335" cy="357887"/>
          </a:xfrm>
          <a:prstGeom prst="rect">
            <a:avLst/>
          </a:prstGeom>
        </p:spPr>
        <p:txBody>
          <a:bodyPr lIns="72000" rIns="72000"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en-US" altLang="ko-KR" sz="1000" dirty="0">
                <a:solidFill>
                  <a:sysClr val="windowText" lastClr="000000"/>
                </a:solidFill>
              </a:rPr>
              <a:t>2)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개발 내용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구조해석 데이터 연계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(3/3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)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68640"/>
              </p:ext>
            </p:extLst>
          </p:nvPr>
        </p:nvGraphicFramePr>
        <p:xfrm>
          <a:off x="861664" y="2395342"/>
          <a:ext cx="6539608" cy="862472"/>
        </p:xfrm>
        <a:graphic>
          <a:graphicData uri="http://schemas.openxmlformats.org/drawingml/2006/table">
            <a:tbl>
              <a:tblPr/>
              <a:tblGrid>
                <a:gridCol w="778968">
                  <a:extLst>
                    <a:ext uri="{9D8B030D-6E8A-4147-A177-3AD203B41FA5}">
                      <a16:colId xmlns:a16="http://schemas.microsoft.com/office/drawing/2014/main" val="45582141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71271133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809222655"/>
                    </a:ext>
                  </a:extLst>
                </a:gridCol>
                <a:gridCol w="1524434">
                  <a:extLst>
                    <a:ext uri="{9D8B030D-6E8A-4147-A177-3AD203B41FA5}">
                      <a16:colId xmlns:a16="http://schemas.microsoft.com/office/drawing/2014/main" val="757078581"/>
                    </a:ext>
                  </a:extLst>
                </a:gridCol>
                <a:gridCol w="1571910">
                  <a:extLst>
                    <a:ext uri="{9D8B030D-6E8A-4147-A177-3AD203B41FA5}">
                      <a16:colId xmlns:a16="http://schemas.microsoft.com/office/drawing/2014/main" val="2418878282"/>
                    </a:ext>
                  </a:extLst>
                </a:gridCol>
                <a:gridCol w="600459">
                  <a:extLst>
                    <a:ext uri="{9D8B030D-6E8A-4147-A177-3AD203B41FA5}">
                      <a16:colId xmlns:a16="http://schemas.microsoft.com/office/drawing/2014/main" val="2145226821"/>
                    </a:ext>
                  </a:extLst>
                </a:gridCol>
                <a:gridCol w="623677">
                  <a:extLst>
                    <a:ext uri="{9D8B030D-6E8A-4147-A177-3AD203B41FA5}">
                      <a16:colId xmlns:a16="http://schemas.microsoft.com/office/drawing/2014/main" val="1899983747"/>
                    </a:ext>
                  </a:extLst>
                </a:gridCol>
              </a:tblGrid>
              <a:tr h="2228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Piperack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</a:p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Cardinal 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Coordination(X,Y,Z)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부재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115820"/>
                  </a:ext>
                </a:extLst>
              </a:tr>
              <a:tr h="319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부재 시작점 </a:t>
                      </a:r>
                      <a:endParaRPr lang="en-US" altLang="ko-KR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(X1,Y1,Z1)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부재 끝점 </a:t>
                      </a:r>
                      <a:endParaRPr lang="en-US" altLang="ko-KR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(X2,Y2,Z2)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43651"/>
                  </a:ext>
                </a:extLst>
              </a:tr>
              <a:tr h="160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Piperack-1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Center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Z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(Elevation)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Z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(Elevation)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286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W10X54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84234"/>
                  </a:ext>
                </a:extLst>
              </a:tr>
              <a:tr h="160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Piperack-1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Center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Z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(Elevation)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Z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(Elevation)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L8x8x1/2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70799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860562" y="1748328"/>
            <a:ext cx="1406038" cy="286882"/>
            <a:chOff x="6151948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직사각형 26"/>
            <p:cNvSpPr/>
            <p:nvPr/>
          </p:nvSpPr>
          <p:spPr bwMode="auto">
            <a:xfrm>
              <a:off x="6151948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8" name="TextBox 89"/>
            <p:cNvSpPr txBox="1">
              <a:spLocks noChangeArrowheads="1"/>
            </p:cNvSpPr>
            <p:nvPr/>
          </p:nvSpPr>
          <p:spPr bwMode="auto">
            <a:xfrm>
              <a:off x="6334984" y="3510320"/>
              <a:ext cx="1970092" cy="2462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ko-KR" altLang="en-US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토목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60562" y="4220985"/>
            <a:ext cx="1406038" cy="286882"/>
            <a:chOff x="6151948" y="3489990"/>
            <a:chExt cx="2274890" cy="28688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7" name="직사각형 36"/>
            <p:cNvSpPr/>
            <p:nvPr/>
          </p:nvSpPr>
          <p:spPr bwMode="auto">
            <a:xfrm>
              <a:off x="6151948" y="3489990"/>
              <a:ext cx="2274890" cy="286882"/>
            </a:xfrm>
            <a:prstGeom prst="rect">
              <a:avLst/>
            </a:prstGeom>
            <a:grpFill/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9" name="TextBox 89"/>
            <p:cNvSpPr txBox="1">
              <a:spLocks noChangeArrowheads="1"/>
            </p:cNvSpPr>
            <p:nvPr/>
          </p:nvSpPr>
          <p:spPr bwMode="auto">
            <a:xfrm>
              <a:off x="6334984" y="3510320"/>
              <a:ext cx="1970092" cy="2462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ko-KR" altLang="en-US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전기</a:t>
              </a: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/</a:t>
              </a:r>
              <a:r>
                <a:rPr lang="ko-KR" altLang="en-US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계장</a:t>
              </a: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440080"/>
              </p:ext>
            </p:extLst>
          </p:nvPr>
        </p:nvGraphicFramePr>
        <p:xfrm>
          <a:off x="867898" y="4869370"/>
          <a:ext cx="6035552" cy="933915"/>
        </p:xfrm>
        <a:graphic>
          <a:graphicData uri="http://schemas.openxmlformats.org/drawingml/2006/table">
            <a:tbl>
              <a:tblPr/>
              <a:tblGrid>
                <a:gridCol w="1713298">
                  <a:extLst>
                    <a:ext uri="{9D8B030D-6E8A-4147-A177-3AD203B41FA5}">
                      <a16:colId xmlns:a16="http://schemas.microsoft.com/office/drawing/2014/main" val="3062909372"/>
                    </a:ext>
                  </a:extLst>
                </a:gridCol>
                <a:gridCol w="1713298">
                  <a:extLst>
                    <a:ext uri="{9D8B030D-6E8A-4147-A177-3AD203B41FA5}">
                      <a16:colId xmlns:a16="http://schemas.microsoft.com/office/drawing/2014/main" val="2951810159"/>
                    </a:ext>
                  </a:extLst>
                </a:gridCol>
                <a:gridCol w="1312812">
                  <a:extLst>
                    <a:ext uri="{9D8B030D-6E8A-4147-A177-3AD203B41FA5}">
                      <a16:colId xmlns:a16="http://schemas.microsoft.com/office/drawing/2014/main" val="359673686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3291558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712253088"/>
                    </a:ext>
                  </a:extLst>
                </a:gridCol>
              </a:tblGrid>
              <a:tr h="400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Loading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시작점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Loading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끝점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Tray Support Height</a:t>
                      </a:r>
                      <a:b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(From T.O.S to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T.O.Tray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Weight(kg/m)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Support by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7523"/>
                  </a:ext>
                </a:extLst>
              </a:tr>
              <a:tr h="2668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Z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(Elevation)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Z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(Elevation)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CV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404764"/>
                  </a:ext>
                </a:extLst>
              </a:tr>
              <a:tr h="2668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Z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(Elevation)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Z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(Elevation)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593888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545898" y="460360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①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49172" y="460360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②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15256" y="460360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③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17096" y="460360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④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292" y="4880323"/>
            <a:ext cx="1714864" cy="167808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60562" y="5852408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① Loading </a:t>
            </a:r>
            <a:r>
              <a:rPr lang="ko-KR" altLang="en-US" sz="900" dirty="0" smtClean="0">
                <a:latin typeface="+mn-ea"/>
              </a:rPr>
              <a:t>시작점 좌표 표기 </a:t>
            </a:r>
            <a:r>
              <a:rPr lang="en-US" altLang="ko-KR" sz="900" dirty="0" smtClean="0">
                <a:latin typeface="+mn-ea"/>
              </a:rPr>
              <a:t>(X1,Y,Z1)</a:t>
            </a:r>
          </a:p>
          <a:p>
            <a:r>
              <a:rPr lang="ko-KR" altLang="ko-KR" sz="900" dirty="0" smtClean="0">
                <a:latin typeface="+mn-ea"/>
              </a:rPr>
              <a:t>②</a:t>
            </a:r>
            <a:r>
              <a:rPr lang="en-US" altLang="ko-KR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  <a:cs typeface="굴림" panose="020B0600000101010101" pitchFamily="50" charset="-127"/>
              </a:rPr>
              <a:t>Loading </a:t>
            </a:r>
            <a:r>
              <a:rPr lang="ko-KR" altLang="en-US" sz="900" dirty="0" smtClean="0">
                <a:latin typeface="+mn-ea"/>
                <a:cs typeface="굴림" panose="020B0600000101010101" pitchFamily="50" charset="-127"/>
              </a:rPr>
              <a:t>끝점 좌표 표기 </a:t>
            </a:r>
            <a:r>
              <a:rPr lang="en-US" altLang="ko-KR" sz="900" dirty="0" smtClean="0">
                <a:latin typeface="+mn-ea"/>
                <a:cs typeface="굴림" panose="020B0600000101010101" pitchFamily="50" charset="-127"/>
              </a:rPr>
              <a:t>(X2,Y2,Z2)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 smtClean="0">
                <a:latin typeface="+mn-ea"/>
              </a:rPr>
              <a:t>③ </a:t>
            </a:r>
            <a:r>
              <a:rPr lang="en-US" altLang="ko-KR" sz="900" dirty="0" smtClean="0">
                <a:latin typeface="+mn-ea"/>
              </a:rPr>
              <a:t>Tray Support Height </a:t>
            </a:r>
            <a:r>
              <a:rPr lang="ko-KR" altLang="en-US" sz="900" dirty="0" smtClean="0">
                <a:latin typeface="+mn-ea"/>
              </a:rPr>
              <a:t>표기 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동일 단 기준 </a:t>
            </a:r>
            <a:r>
              <a:rPr lang="en-US" altLang="ko-KR" sz="900" dirty="0" smtClean="0">
                <a:latin typeface="+mn-ea"/>
              </a:rPr>
              <a:t>Tray </a:t>
            </a:r>
            <a:r>
              <a:rPr lang="ko-KR" altLang="en-US" sz="900" dirty="0" smtClean="0">
                <a:latin typeface="+mn-ea"/>
              </a:rPr>
              <a:t>전체</a:t>
            </a:r>
            <a:r>
              <a:rPr lang="en-US" altLang="ko-KR" sz="900" dirty="0" smtClean="0">
                <a:latin typeface="+mn-ea"/>
              </a:rPr>
              <a:t>)</a:t>
            </a:r>
          </a:p>
          <a:p>
            <a:r>
              <a:rPr lang="ko-KR" altLang="en-US" sz="900" dirty="0" smtClean="0">
                <a:latin typeface="+mn-ea"/>
              </a:rPr>
              <a:t>④ </a:t>
            </a:r>
            <a:r>
              <a:rPr lang="en-US" altLang="ko-KR" sz="900" dirty="0" smtClean="0">
                <a:latin typeface="+mn-ea"/>
              </a:rPr>
              <a:t>Tray Weight </a:t>
            </a:r>
            <a:r>
              <a:rPr lang="ko-KR" altLang="en-US" sz="900" dirty="0" smtClean="0">
                <a:latin typeface="+mn-ea"/>
              </a:rPr>
              <a:t>표기 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동일 단 </a:t>
            </a:r>
            <a:r>
              <a:rPr lang="ko-KR" altLang="en-US" sz="900" dirty="0">
                <a:latin typeface="+mn-ea"/>
              </a:rPr>
              <a:t>기준 </a:t>
            </a:r>
            <a:r>
              <a:rPr lang="en-US" altLang="ko-KR" sz="900" dirty="0">
                <a:latin typeface="+mn-ea"/>
              </a:rPr>
              <a:t>Tray </a:t>
            </a:r>
            <a:r>
              <a:rPr lang="ko-KR" altLang="en-US" sz="900" dirty="0">
                <a:latin typeface="+mn-ea"/>
              </a:rPr>
              <a:t>전체</a:t>
            </a:r>
            <a:r>
              <a:rPr lang="en-US" altLang="ko-KR" sz="900" dirty="0">
                <a:latin typeface="+mn-ea"/>
              </a:rPr>
              <a:t>)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3150" y="213285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76804" y="213285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4794" y="212455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9878" y="212455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④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00611" y="213285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②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041" y="2395342"/>
            <a:ext cx="1505115" cy="140300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541905" y="361644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③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509010" y="361644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④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7898" y="334300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</a:rPr>
              <a:t>① Pipe Rack </a:t>
            </a:r>
            <a:r>
              <a:rPr lang="ko-KR" altLang="en-US" sz="900" dirty="0" smtClean="0">
                <a:latin typeface="+mn-ea"/>
              </a:rPr>
              <a:t>이름 </a:t>
            </a:r>
            <a:endParaRPr lang="en-US" altLang="ko-KR" sz="900" dirty="0" smtClean="0">
              <a:latin typeface="+mn-ea"/>
            </a:endParaRPr>
          </a:p>
          <a:p>
            <a:r>
              <a:rPr lang="ko-KR" altLang="ko-KR" sz="900" dirty="0" smtClean="0">
                <a:latin typeface="+mn-ea"/>
              </a:rPr>
              <a:t>②</a:t>
            </a:r>
            <a:r>
              <a:rPr lang="en-US" altLang="ko-KR" sz="900" dirty="0" smtClean="0">
                <a:latin typeface="+mn-ea"/>
              </a:rPr>
              <a:t> Member Type, Cardinal Type, </a:t>
            </a:r>
            <a:r>
              <a:rPr lang="ko-KR" altLang="en-US" sz="900" dirty="0" smtClean="0">
                <a:latin typeface="+mn-ea"/>
              </a:rPr>
              <a:t>부재 </a:t>
            </a:r>
            <a:r>
              <a:rPr lang="en-US" altLang="ko-KR" sz="900" dirty="0" smtClean="0">
                <a:latin typeface="+mn-ea"/>
              </a:rPr>
              <a:t>Spec </a:t>
            </a:r>
            <a:r>
              <a:rPr lang="ko-KR" altLang="en-US" sz="900" dirty="0" smtClean="0">
                <a:latin typeface="+mn-ea"/>
              </a:rPr>
              <a:t>표기 </a:t>
            </a:r>
            <a:endParaRPr lang="en-US" altLang="ko-KR" sz="900" dirty="0" smtClean="0">
              <a:latin typeface="+mn-ea"/>
            </a:endParaRPr>
          </a:p>
          <a:p>
            <a:r>
              <a:rPr lang="ko-KR" altLang="en-US" sz="900" dirty="0" smtClean="0">
                <a:latin typeface="+mn-ea"/>
              </a:rPr>
              <a:t>③ 부재 시작점 </a:t>
            </a:r>
            <a:r>
              <a:rPr lang="ko-KR" altLang="en-US" sz="900" dirty="0">
                <a:latin typeface="+mn-ea"/>
              </a:rPr>
              <a:t>좌표 표기 </a:t>
            </a:r>
            <a:r>
              <a:rPr lang="en-US" altLang="ko-KR" sz="900" dirty="0">
                <a:latin typeface="+mn-ea"/>
              </a:rPr>
              <a:t>(X1,Y,Z1</a:t>
            </a:r>
            <a:r>
              <a:rPr lang="en-US" altLang="ko-KR" sz="900" dirty="0" smtClean="0">
                <a:latin typeface="+mn-ea"/>
              </a:rPr>
              <a:t>)</a:t>
            </a:r>
          </a:p>
          <a:p>
            <a:r>
              <a:rPr lang="ko-KR" altLang="en-US" sz="900" dirty="0" smtClean="0">
                <a:latin typeface="+mn-ea"/>
              </a:rPr>
              <a:t>④ 부재 </a:t>
            </a:r>
            <a:r>
              <a:rPr lang="ko-KR" altLang="en-US" sz="900" dirty="0" smtClean="0">
                <a:latin typeface="+mn-ea"/>
                <a:cs typeface="굴림" panose="020B0600000101010101" pitchFamily="50" charset="-127"/>
              </a:rPr>
              <a:t>끝점 </a:t>
            </a:r>
            <a:r>
              <a:rPr lang="ko-KR" altLang="en-US" sz="900" dirty="0">
                <a:latin typeface="+mn-ea"/>
                <a:cs typeface="굴림" panose="020B0600000101010101" pitchFamily="50" charset="-127"/>
              </a:rPr>
              <a:t>좌표 표기 </a:t>
            </a:r>
            <a:r>
              <a:rPr lang="en-US" altLang="ko-KR" sz="900" dirty="0">
                <a:latin typeface="+mn-ea"/>
                <a:cs typeface="굴림" panose="020B0600000101010101" pitchFamily="50" charset="-127"/>
              </a:rPr>
              <a:t>(X2,Y2,Z2)</a:t>
            </a:r>
            <a:endParaRPr lang="en-US" altLang="ko-KR" sz="900" dirty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42549" y="213285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②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08350" y="3487769"/>
            <a:ext cx="734496" cy="2308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Piperack-1</a:t>
            </a:r>
          </a:p>
        </p:txBody>
      </p:sp>
      <p:cxnSp>
        <p:nvCxnSpPr>
          <p:cNvPr id="4" name="직선 화살표 연결선 3"/>
          <p:cNvCxnSpPr>
            <a:stCxn id="47" idx="0"/>
          </p:cNvCxnSpPr>
          <p:nvPr/>
        </p:nvCxnSpPr>
        <p:spPr>
          <a:xfrm rot="5400000" flipH="1" flipV="1">
            <a:off x="7680169" y="3369401"/>
            <a:ext cx="265235" cy="228856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3"/>
          <p:cNvCxnSpPr/>
          <p:nvPr/>
        </p:nvCxnSpPr>
        <p:spPr>
          <a:xfrm rot="16200000" flipV="1">
            <a:off x="9405792" y="3348612"/>
            <a:ext cx="265235" cy="228856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954638" y="3320897"/>
            <a:ext cx="145679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821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539462" y="1037385"/>
            <a:ext cx="827077" cy="40009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ko-KR" altLang="en-US" sz="2000" b="1" dirty="0" smtClean="0">
                <a:cs typeface="Arial" pitchFamily="34" charset="0"/>
              </a:rPr>
              <a:t>첨 부</a:t>
            </a:r>
            <a:endParaRPr lang="ko-KR" altLang="en-US" sz="2000" b="1" dirty="0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2613000" y="1478143"/>
            <a:ext cx="468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16"/>
          <p:cNvSpPr txBox="1">
            <a:spLocks/>
          </p:cNvSpPr>
          <p:nvPr/>
        </p:nvSpPr>
        <p:spPr>
          <a:xfrm>
            <a:off x="4088904" y="1700808"/>
            <a:ext cx="4769920" cy="474784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romanU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1pPr>
            <a:lvl2pPr marL="446088" indent="-25082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2pPr>
            <a:lvl3pPr marL="447675" indent="0" algn="l" defTabSz="990600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None/>
              <a:tabLst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3pPr>
            <a:lvl4pPr marL="12573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4pPr>
            <a:lvl5pPr marL="15240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200000"/>
              </a:lnSpc>
              <a:spcBef>
                <a:spcPts val="100"/>
              </a:spcBef>
              <a:buNone/>
              <a:defRPr/>
            </a:pPr>
            <a:endParaRPr lang="en-US" altLang="ko-KR" sz="1400" b="1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200000"/>
              </a:lnSpc>
              <a:spcBef>
                <a:spcPts val="100"/>
              </a:spcBef>
              <a:buFont typeface="+mj-lt"/>
              <a:buAutoNum type="arabicParenR"/>
              <a:defRPr/>
            </a:pPr>
            <a:r>
              <a:rPr lang="en-US" altLang="ko-KR" sz="1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AS-IS </a:t>
            </a:r>
            <a:r>
              <a:rPr lang="ko-KR" altLang="en-US" sz="1400" b="1" dirty="0" err="1" smtClean="0">
                <a:solidFill>
                  <a:sysClr val="windowText" lastClr="000000"/>
                </a:solidFill>
              </a:rPr>
              <a:t>프로세스맵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  <a:p>
            <a:pPr lvl="0">
              <a:lnSpc>
                <a:spcPct val="200000"/>
              </a:lnSpc>
              <a:spcBef>
                <a:spcPts val="100"/>
              </a:spcBef>
              <a:buFont typeface="+mj-lt"/>
              <a:buAutoNum type="arabicParenR"/>
              <a:defRPr/>
            </a:pPr>
            <a:r>
              <a:rPr lang="en-US" altLang="ko-KR" sz="1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TO-BE </a:t>
            </a:r>
            <a:r>
              <a:rPr lang="ko-KR" altLang="en-US" sz="1400" b="1" dirty="0" err="1" smtClean="0">
                <a:solidFill>
                  <a:sysClr val="windowText" lastClr="000000"/>
                </a:solidFill>
              </a:rPr>
              <a:t>프로세스맵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29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표 242"/>
          <p:cNvGraphicFramePr>
            <a:graphicFrameLocks noGrp="1"/>
          </p:cNvGraphicFramePr>
          <p:nvPr>
            <p:extLst/>
          </p:nvPr>
        </p:nvGraphicFramePr>
        <p:xfrm>
          <a:off x="176169" y="1239492"/>
          <a:ext cx="9558381" cy="5112460"/>
        </p:xfrm>
        <a:graphic>
          <a:graphicData uri="http://schemas.openxmlformats.org/drawingml/2006/table">
            <a:tbl>
              <a:tblPr/>
              <a:tblGrid>
                <a:gridCol w="1331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6649">
                <a:tc rowSpan="2">
                  <a:txBody>
                    <a:bodyPr/>
                    <a:lstStyle>
                      <a:lvl1pPr algn="l">
                        <a:spcBef>
                          <a:spcPct val="5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Microsoft Sans Serif" pitchFamily="34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2pPr>
                      <a:lvl3pPr marL="1143000" indent="-228600" algn="l">
                        <a:lnSpc>
                          <a:spcPct val="70000"/>
                        </a:lnSpc>
                        <a:spcBef>
                          <a:spcPct val="50000"/>
                        </a:spcBef>
                        <a:buFont typeface="Times New Roman" pitchFamily="18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3pPr>
                      <a:lvl4pPr marL="16002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4pPr>
                      <a:lvl5pPr marL="20574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spc="6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7200" marR="0" lvl="1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spc="6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업무프로세스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spc="6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algn="l">
                        <a:spcBef>
                          <a:spcPct val="5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Microsoft Sans Serif" pitchFamily="34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2pPr>
                      <a:lvl3pPr marL="1143000" indent="-228600" algn="l">
                        <a:lnSpc>
                          <a:spcPct val="70000"/>
                        </a:lnSpc>
                        <a:spcBef>
                          <a:spcPct val="50000"/>
                        </a:spcBef>
                        <a:buFont typeface="Times New Roman" pitchFamily="18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3pPr>
                      <a:lvl4pPr marL="16002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4pPr>
                      <a:lvl5pPr marL="20574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spc="6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Process</a:t>
                      </a: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유관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Discipline</a:t>
                      </a: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0980">
                <a:tc>
                  <a:txBody>
                    <a:bodyPr/>
                    <a:lstStyle>
                      <a:lvl1pPr algn="l">
                        <a:spcBef>
                          <a:spcPct val="5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Microsoft Sans Serif" pitchFamily="34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2pPr>
                      <a:lvl3pPr marL="1143000" indent="-228600" algn="l">
                        <a:lnSpc>
                          <a:spcPct val="70000"/>
                        </a:lnSpc>
                        <a:spcBef>
                          <a:spcPct val="50000"/>
                        </a:spcBef>
                        <a:buFont typeface="Times New Roman" pitchFamily="18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3pPr>
                      <a:lvl4pPr marL="16002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4pPr>
                      <a:lvl5pPr marL="20574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5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Microsoft Sans Serif" pitchFamily="34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2pPr>
                      <a:lvl3pPr marL="1143000" indent="-228600" algn="l">
                        <a:lnSpc>
                          <a:spcPct val="70000"/>
                        </a:lnSpc>
                        <a:spcBef>
                          <a:spcPct val="50000"/>
                        </a:spcBef>
                        <a:buFont typeface="Times New Roman" pitchFamily="18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3pPr>
                      <a:lvl4pPr marL="16002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4pPr>
                      <a:lvl5pPr marL="20574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7" name="TextBox 246">
            <a:extLst>
              <a:ext uri="{FF2B5EF4-FFF2-40B4-BE49-F238E27FC236}">
                <a16:creationId xmlns:a16="http://schemas.microsoft.com/office/drawing/2014/main" id="{BF5B5CD9-8C06-438F-A0DA-2D0AF84ADF50}"/>
              </a:ext>
            </a:extLst>
          </p:cNvPr>
          <p:cNvSpPr txBox="1"/>
          <p:nvPr/>
        </p:nvSpPr>
        <p:spPr>
          <a:xfrm>
            <a:off x="3562007" y="3680808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ko-KR"/>
            </a:defPPr>
            <a:lvl1pPr algn="ctr">
              <a:defRPr sz="800"/>
            </a:lvl1pPr>
          </a:lstStyle>
          <a:p>
            <a:r>
              <a:rPr lang="ko-KR" altLang="en-US" dirty="0" smtClean="0"/>
              <a:t>토목 </a:t>
            </a:r>
            <a:r>
              <a:rPr lang="en-US" altLang="ko-KR" dirty="0" err="1" smtClean="0"/>
              <a:t>Piperack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설계</a:t>
            </a:r>
            <a:endParaRPr lang="ko-KR" altLang="en-US" dirty="0"/>
          </a:p>
        </p:txBody>
      </p:sp>
      <p:graphicFrame>
        <p:nvGraphicFramePr>
          <p:cNvPr id="291" name="표 290">
            <a:extLst>
              <a:ext uri="{FF2B5EF4-FFF2-40B4-BE49-F238E27FC236}">
                <a16:creationId xmlns:a16="http://schemas.microsoft.com/office/drawing/2014/main" id="{62F2A415-9596-40A2-94A4-0D3FF84A5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983714"/>
              </p:ext>
            </p:extLst>
          </p:nvPr>
        </p:nvGraphicFramePr>
        <p:xfrm>
          <a:off x="167779" y="720793"/>
          <a:ext cx="9550800" cy="402062"/>
        </p:xfrm>
        <a:graphic>
          <a:graphicData uri="http://schemas.openxmlformats.org/drawingml/2006/table">
            <a:tbl>
              <a:tblPr/>
              <a:tblGrid>
                <a:gridCol w="12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1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500">
                  <a:extLst>
                    <a:ext uri="{9D8B030D-6E8A-4147-A177-3AD203B41FA5}">
                      <a16:colId xmlns:a16="http://schemas.microsoft.com/office/drawing/2014/main" val="1388229108"/>
                    </a:ext>
                  </a:extLst>
                </a:gridCol>
              </a:tblGrid>
              <a:tr h="20103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사업본부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부서</a:t>
                      </a:r>
                      <a:r>
                        <a:rPr lang="en-US" altLang="ko-KR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팀</a:t>
                      </a:r>
                      <a:r>
                        <a:rPr lang="en-US" altLang="ko-KR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프로세스명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프로세스 번호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03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spc="-80" dirty="0" err="1" smtClean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엔제니어링사업부</a:t>
                      </a:r>
                      <a:endParaRPr lang="ko-KR" altLang="en-US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spc="-80" dirty="0" smtClean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Loading Inform. </a:t>
                      </a:r>
                      <a:r>
                        <a:rPr lang="ko-KR" altLang="en-US" sz="800" kern="1200" spc="-80" dirty="0" smtClean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적용</a:t>
                      </a:r>
                      <a:endParaRPr lang="ko-KR" altLang="en-US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800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1/1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9" name="제목 1"/>
          <p:cNvSpPr>
            <a:spLocks noGrp="1"/>
          </p:cNvSpPr>
          <p:nvPr/>
        </p:nvSpPr>
        <p:spPr bwMode="auto">
          <a:xfrm>
            <a:off x="200819" y="-595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 smtClean="0">
                <a:latin typeface="+mn-ea"/>
                <a:ea typeface="+mn-ea"/>
              </a:rPr>
              <a:t>I. AS-IS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E57856-39C2-4E94-A600-6B34826EEA50}"/>
              </a:ext>
            </a:extLst>
          </p:cNvPr>
          <p:cNvSpPr txBox="1"/>
          <p:nvPr/>
        </p:nvSpPr>
        <p:spPr>
          <a:xfrm>
            <a:off x="2144688" y="2337868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 smtClean="0"/>
              <a:t>배관 </a:t>
            </a:r>
            <a:r>
              <a:rPr lang="en-US" altLang="ko-KR" sz="800" dirty="0" smtClean="0"/>
              <a:t>Loading Inform (</a:t>
            </a:r>
            <a:r>
              <a:rPr lang="en-US" altLang="ko-KR" sz="800" dirty="0" err="1" smtClean="0"/>
              <a:t>DWG+Excel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E57856-39C2-4E94-A600-6B34826EEA50}"/>
              </a:ext>
            </a:extLst>
          </p:cNvPr>
          <p:cNvSpPr txBox="1"/>
          <p:nvPr/>
        </p:nvSpPr>
        <p:spPr>
          <a:xfrm>
            <a:off x="3556145" y="2348880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 smtClean="0"/>
              <a:t>전기 </a:t>
            </a:r>
            <a:r>
              <a:rPr lang="en-US" altLang="ko-KR" sz="800" dirty="0"/>
              <a:t>Loading Inform (</a:t>
            </a:r>
            <a:r>
              <a:rPr lang="en-US" altLang="ko-KR" sz="800" dirty="0" err="1"/>
              <a:t>DWG+Excel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E57856-39C2-4E94-A600-6B34826EEA50}"/>
              </a:ext>
            </a:extLst>
          </p:cNvPr>
          <p:cNvSpPr txBox="1"/>
          <p:nvPr/>
        </p:nvSpPr>
        <p:spPr>
          <a:xfrm>
            <a:off x="5025008" y="2337868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 smtClean="0"/>
              <a:t>계장 </a:t>
            </a:r>
            <a:r>
              <a:rPr lang="en-US" altLang="ko-KR" sz="800" dirty="0"/>
              <a:t>Loading Inform (</a:t>
            </a:r>
            <a:r>
              <a:rPr lang="en-US" altLang="ko-KR" sz="800" dirty="0" err="1"/>
              <a:t>DWG+Excel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cxnSp>
        <p:nvCxnSpPr>
          <p:cNvPr id="45" name="꺾인 연결선 44"/>
          <p:cNvCxnSpPr/>
          <p:nvPr/>
        </p:nvCxnSpPr>
        <p:spPr>
          <a:xfrm rot="16200000" flipH="1">
            <a:off x="2819722" y="2441151"/>
            <a:ext cx="1054343" cy="142497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endCxn id="34" idx="2"/>
          </p:cNvCxnSpPr>
          <p:nvPr/>
        </p:nvCxnSpPr>
        <p:spPr>
          <a:xfrm flipV="1">
            <a:off x="4057904" y="2637476"/>
            <a:ext cx="1" cy="516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endCxn id="37" idx="2"/>
          </p:cNvCxnSpPr>
          <p:nvPr/>
        </p:nvCxnSpPr>
        <p:spPr>
          <a:xfrm flipV="1">
            <a:off x="4057904" y="2626464"/>
            <a:ext cx="1468864" cy="52717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5B5CD9-8C06-438F-A0DA-2D0AF84ADF50}"/>
              </a:ext>
            </a:extLst>
          </p:cNvPr>
          <p:cNvSpPr txBox="1"/>
          <p:nvPr/>
        </p:nvSpPr>
        <p:spPr>
          <a:xfrm>
            <a:off x="3567815" y="4608495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ko-KR"/>
            </a:defPPr>
            <a:lvl1pPr algn="ctr">
              <a:defRPr sz="800"/>
            </a:lvl1pPr>
          </a:lstStyle>
          <a:p>
            <a:r>
              <a:rPr lang="en-US" altLang="ko-KR" dirty="0" smtClean="0"/>
              <a:t>3D Modeling</a:t>
            </a:r>
            <a:endParaRPr lang="ko-KR" altLang="en-US" dirty="0"/>
          </a:p>
        </p:txBody>
      </p:sp>
      <p:cxnSp>
        <p:nvCxnSpPr>
          <p:cNvPr id="13" name="직선 연결선 12"/>
          <p:cNvCxnSpPr>
            <a:stCxn id="247" idx="2"/>
            <a:endCxn id="12" idx="0"/>
          </p:cNvCxnSpPr>
          <p:nvPr/>
        </p:nvCxnSpPr>
        <p:spPr>
          <a:xfrm>
            <a:off x="4063767" y="3969404"/>
            <a:ext cx="5808" cy="6390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95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텍스트 개체 틀 16"/>
          <p:cNvSpPr txBox="1">
            <a:spLocks/>
          </p:cNvSpPr>
          <p:nvPr/>
        </p:nvSpPr>
        <p:spPr>
          <a:xfrm>
            <a:off x="2660745" y="1844824"/>
            <a:ext cx="5022559" cy="4773201"/>
          </a:xfrm>
          <a:prstGeom prst="rect">
            <a:avLst/>
          </a:prstGeom>
        </p:spPr>
        <p:txBody>
          <a:bodyPr vert="horz" wrap="square" lIns="99034" tIns="49517" rIns="99034" bIns="49517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romanU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1pPr>
            <a:lvl2pPr marL="446088" indent="-25082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2pPr>
            <a:lvl3pPr marL="447675" indent="0" algn="l" defTabSz="990600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None/>
              <a:tabLst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3pPr>
            <a:lvl4pPr marL="12573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4pPr>
            <a:lvl5pPr marL="15240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08"/>
              </a:spcBef>
              <a:buNone/>
              <a:defRPr/>
            </a:pPr>
            <a:r>
              <a:rPr lang="en-US" altLang="ko-KR" sz="1800" b="1" dirty="0" smtClean="0">
                <a:solidFill>
                  <a:sysClr val="windowText" lastClr="000000"/>
                </a:solidFill>
              </a:rPr>
              <a:t>Ⅰ. </a:t>
            </a:r>
            <a:r>
              <a:rPr lang="ko-KR" altLang="en-US" sz="1800" b="1" dirty="0" smtClean="0">
                <a:solidFill>
                  <a:sysClr val="windowText" lastClr="000000"/>
                </a:solidFill>
              </a:rPr>
              <a:t>개요</a:t>
            </a:r>
            <a:endParaRPr lang="en-US" altLang="ko-KR" sz="1800" b="1" dirty="0" smtClean="0">
              <a:solidFill>
                <a:sysClr val="windowText" lastClr="000000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100"/>
              </a:spcBef>
              <a:buNone/>
              <a:defRPr/>
            </a:pPr>
            <a:r>
              <a:rPr lang="en-US" altLang="ko-KR" b="1" dirty="0" smtClean="0">
                <a:solidFill>
                  <a:sysClr val="windowText" lastClr="000000"/>
                </a:solidFill>
              </a:rPr>
              <a:t>     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1)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추진 배경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100"/>
              </a:spcBef>
              <a:buNone/>
              <a:defRPr/>
            </a:pPr>
            <a:r>
              <a:rPr lang="en-US" altLang="ko-KR" sz="1400" b="1" dirty="0">
                <a:solidFill>
                  <a:sysClr val="windowText" lastClr="000000"/>
                </a:solidFill>
              </a:rPr>
              <a:t>    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  2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)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추진 목표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100"/>
              </a:spcBef>
              <a:buNone/>
              <a:defRPr/>
            </a:pPr>
            <a:r>
              <a:rPr lang="en-US" altLang="ko-KR" sz="1400" b="1" dirty="0">
                <a:solidFill>
                  <a:sysClr val="windowText" lastClr="000000"/>
                </a:solidFill>
              </a:rPr>
              <a:t>    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  3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)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추진 </a:t>
            </a:r>
            <a:r>
              <a:rPr lang="ko-KR" altLang="en-US" sz="1400" b="1" dirty="0" smtClean="0">
                <a:solidFill>
                  <a:sysClr val="windowText" lastClr="000000"/>
                </a:solidFill>
              </a:rPr>
              <a:t>전략</a:t>
            </a:r>
            <a:endParaRPr lang="en-US" altLang="ko-KR" sz="1400" b="1" dirty="0" smtClean="0">
              <a:solidFill>
                <a:sysClr val="windowText" lastClr="000000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100"/>
              </a:spcBef>
              <a:buNone/>
              <a:defRPr/>
            </a:pP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08"/>
              </a:spcBef>
              <a:buNone/>
              <a:defRPr/>
            </a:pPr>
            <a:r>
              <a:rPr lang="en-US" altLang="ko-KR" sz="1800" b="1" dirty="0" smtClean="0">
                <a:solidFill>
                  <a:sysClr val="windowText" lastClr="000000"/>
                </a:solidFill>
              </a:rPr>
              <a:t>Ⅱ. </a:t>
            </a:r>
            <a:r>
              <a:rPr lang="ko-KR" altLang="en-US" sz="1800" b="1" dirty="0">
                <a:solidFill>
                  <a:sysClr val="windowText" lastClr="000000"/>
                </a:solidFill>
              </a:rPr>
              <a:t>추진 계획</a:t>
            </a:r>
            <a:endParaRPr lang="en-US" altLang="ko-KR" sz="1800" b="1" dirty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08"/>
              </a:spcBef>
              <a:buNone/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2000" b="1" dirty="0" smtClean="0">
                <a:solidFill>
                  <a:sysClr val="windowText" lastClr="000000"/>
                </a:solidFill>
              </a:rPr>
              <a:t>  </a:t>
            </a:r>
            <a:r>
              <a:rPr lang="en-US" altLang="ko-KR" sz="1400" b="1" dirty="0" smtClean="0">
                <a:solidFill>
                  <a:sysClr val="windowText" lastClr="000000"/>
                </a:solidFill>
              </a:rPr>
              <a:t>1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) </a:t>
            </a:r>
            <a:r>
              <a:rPr lang="ko-KR" altLang="en-US" sz="1400" b="1" dirty="0" smtClean="0">
                <a:solidFill>
                  <a:sysClr val="windowText" lastClr="000000"/>
                </a:solidFill>
              </a:rPr>
              <a:t>시스템 구성도</a:t>
            </a:r>
            <a:endParaRPr lang="en-US" altLang="ko-KR" sz="1400" b="1" dirty="0" smtClean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08"/>
              </a:spcBef>
              <a:buNone/>
              <a:defRPr/>
            </a:pPr>
            <a:r>
              <a:rPr lang="en-US" altLang="ko-KR" sz="1400" b="1" dirty="0" smtClean="0">
                <a:solidFill>
                  <a:sysClr val="windowText" lastClr="000000"/>
                </a:solidFill>
              </a:rPr>
              <a:t>      2) </a:t>
            </a:r>
            <a:r>
              <a:rPr lang="ko-KR" altLang="en-US" sz="1400" b="1" dirty="0" smtClean="0">
                <a:solidFill>
                  <a:sysClr val="windowText" lastClr="000000"/>
                </a:solidFill>
              </a:rPr>
              <a:t>상세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개발 </a:t>
            </a:r>
            <a:r>
              <a:rPr lang="ko-KR" altLang="en-US" sz="1400" b="1" dirty="0" smtClean="0">
                <a:solidFill>
                  <a:sysClr val="windowText" lastClr="000000"/>
                </a:solidFill>
              </a:rPr>
              <a:t>내용</a:t>
            </a:r>
            <a:endParaRPr lang="en-US" altLang="ko-KR" sz="1400" b="1" dirty="0" smtClean="0">
              <a:solidFill>
                <a:sysClr val="windowText" lastClr="0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08"/>
              </a:spcBef>
              <a:buNone/>
              <a:defRPr/>
            </a:pP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28934" y="1221359"/>
            <a:ext cx="1248137" cy="453932"/>
          </a:xfrm>
          <a:prstGeom prst="rect">
            <a:avLst/>
          </a:prstGeom>
          <a:noFill/>
        </p:spPr>
        <p:txBody>
          <a:bodyPr wrap="square" lIns="99021" tIns="49511" rIns="99021" bIns="49511" rtlCol="0">
            <a:spAutoFit/>
          </a:bodyPr>
          <a:lstStyle/>
          <a:p>
            <a:pPr algn="ctr"/>
            <a:r>
              <a:rPr lang="ko-KR" altLang="en-US" sz="2300" b="1" dirty="0">
                <a:cs typeface="Arial" pitchFamily="34" charset="0"/>
              </a:rPr>
              <a:t>목 차</a:t>
            </a:r>
            <a:endParaRPr lang="ko-KR" altLang="en-US" sz="2300" b="1" dirty="0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1988931" y="1628209"/>
            <a:ext cx="58503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149208" y="4659629"/>
            <a:ext cx="3234650" cy="948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"/>
              </a:spcBef>
              <a:defRPr/>
            </a:pPr>
            <a:r>
              <a:rPr lang="en-US" altLang="ko-KR" sz="1200" b="1" dirty="0" smtClean="0">
                <a:solidFill>
                  <a:sysClr val="windowText" lastClr="000000"/>
                </a:solidFill>
              </a:rPr>
              <a:t># </a:t>
            </a:r>
            <a:r>
              <a:rPr lang="ko-KR" altLang="en-US" sz="1200" b="1" dirty="0" smtClean="0">
                <a:solidFill>
                  <a:sysClr val="windowText" lastClr="000000"/>
                </a:solidFill>
              </a:rPr>
              <a:t>첨부</a:t>
            </a:r>
            <a:endParaRPr lang="en-US" altLang="ko-KR" sz="1200" b="1" dirty="0" smtClean="0">
              <a:solidFill>
                <a:sysClr val="windowText" lastClr="000000"/>
              </a:solidFill>
            </a:endParaRPr>
          </a:p>
          <a:p>
            <a:pPr lvl="0">
              <a:lnSpc>
                <a:spcPct val="150000"/>
              </a:lnSpc>
              <a:spcBef>
                <a:spcPts val="100"/>
              </a:spcBef>
              <a:buFont typeface="+mj-lt"/>
              <a:buAutoNum type="arabicParenR"/>
              <a:defRPr/>
            </a:pPr>
            <a:r>
              <a:rPr lang="en-US" altLang="ko-KR" sz="1200" b="1" dirty="0" smtClean="0">
                <a:solidFill>
                  <a:sysClr val="windowText" lastClr="000000"/>
                </a:solidFill>
              </a:rPr>
              <a:t> AS-IS </a:t>
            </a:r>
            <a:r>
              <a:rPr lang="ko-KR" altLang="en-US" sz="1200" b="1" dirty="0" err="1" smtClean="0">
                <a:solidFill>
                  <a:sysClr val="windowText" lastClr="000000"/>
                </a:solidFill>
              </a:rPr>
              <a:t>프로세스맵</a:t>
            </a:r>
            <a:endParaRPr lang="en-US" altLang="ko-KR" sz="1200" b="1" dirty="0" smtClean="0">
              <a:solidFill>
                <a:sysClr val="windowText" lastClr="000000"/>
              </a:solidFill>
            </a:endParaRPr>
          </a:p>
          <a:p>
            <a:pPr lvl="0">
              <a:lnSpc>
                <a:spcPct val="150000"/>
              </a:lnSpc>
              <a:spcBef>
                <a:spcPts val="100"/>
              </a:spcBef>
              <a:buFont typeface="+mj-lt"/>
              <a:buAutoNum type="arabicParenR"/>
              <a:defRPr/>
            </a:pPr>
            <a:r>
              <a:rPr lang="en-US" altLang="ko-KR" sz="12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b="1" dirty="0" smtClean="0">
                <a:solidFill>
                  <a:sysClr val="windowText" lastClr="000000"/>
                </a:solidFill>
              </a:rPr>
              <a:t>TO-BE </a:t>
            </a:r>
            <a:r>
              <a:rPr lang="ko-KR" altLang="en-US" sz="1200" b="1" dirty="0" err="1" smtClean="0">
                <a:solidFill>
                  <a:sysClr val="windowText" lastClr="000000"/>
                </a:solidFill>
              </a:rPr>
              <a:t>프로세스맵</a:t>
            </a:r>
            <a:endParaRPr lang="ko-KR" altLang="en-US" sz="1200" b="1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188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표 242"/>
          <p:cNvGraphicFramePr>
            <a:graphicFrameLocks noGrp="1"/>
          </p:cNvGraphicFramePr>
          <p:nvPr>
            <p:extLst/>
          </p:nvPr>
        </p:nvGraphicFramePr>
        <p:xfrm>
          <a:off x="176169" y="1239492"/>
          <a:ext cx="9558381" cy="5112460"/>
        </p:xfrm>
        <a:graphic>
          <a:graphicData uri="http://schemas.openxmlformats.org/drawingml/2006/table">
            <a:tbl>
              <a:tblPr/>
              <a:tblGrid>
                <a:gridCol w="1331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6649">
                <a:tc rowSpan="2">
                  <a:txBody>
                    <a:bodyPr/>
                    <a:lstStyle>
                      <a:lvl1pPr algn="l">
                        <a:spcBef>
                          <a:spcPct val="5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Microsoft Sans Serif" pitchFamily="34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2pPr>
                      <a:lvl3pPr marL="1143000" indent="-228600" algn="l">
                        <a:lnSpc>
                          <a:spcPct val="70000"/>
                        </a:lnSpc>
                        <a:spcBef>
                          <a:spcPct val="50000"/>
                        </a:spcBef>
                        <a:buFont typeface="Times New Roman" pitchFamily="18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3pPr>
                      <a:lvl4pPr marL="16002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4pPr>
                      <a:lvl5pPr marL="20574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spc="6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7200" marR="0" lvl="1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spc="6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업무프로세스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spc="6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algn="l">
                        <a:spcBef>
                          <a:spcPct val="5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Microsoft Sans Serif" pitchFamily="34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2pPr>
                      <a:lvl3pPr marL="1143000" indent="-228600" algn="l">
                        <a:lnSpc>
                          <a:spcPct val="70000"/>
                        </a:lnSpc>
                        <a:spcBef>
                          <a:spcPct val="50000"/>
                        </a:spcBef>
                        <a:buFont typeface="Times New Roman" pitchFamily="18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3pPr>
                      <a:lvl4pPr marL="16002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4pPr>
                      <a:lvl5pPr marL="20574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spc="6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Process</a:t>
                      </a: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유관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Discipline</a:t>
                      </a: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0980">
                <a:tc>
                  <a:txBody>
                    <a:bodyPr/>
                    <a:lstStyle>
                      <a:lvl1pPr algn="l">
                        <a:spcBef>
                          <a:spcPct val="5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Microsoft Sans Serif" pitchFamily="34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2pPr>
                      <a:lvl3pPr marL="1143000" indent="-228600" algn="l">
                        <a:lnSpc>
                          <a:spcPct val="70000"/>
                        </a:lnSpc>
                        <a:spcBef>
                          <a:spcPct val="50000"/>
                        </a:spcBef>
                        <a:buFont typeface="Times New Roman" pitchFamily="18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3pPr>
                      <a:lvl4pPr marL="16002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4pPr>
                      <a:lvl5pPr marL="20574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50000"/>
                        </a:spcBef>
                        <a:buFont typeface="Wingdings" pitchFamily="2" charset="2"/>
                        <a:defRPr kumimoji="1" sz="14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1pPr>
                      <a:lvl2pPr marL="742950" indent="-285750" algn="l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Microsoft Sans Serif" pitchFamily="34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2pPr>
                      <a:lvl3pPr marL="1143000" indent="-228600" algn="l">
                        <a:lnSpc>
                          <a:spcPct val="70000"/>
                        </a:lnSpc>
                        <a:spcBef>
                          <a:spcPct val="50000"/>
                        </a:spcBef>
                        <a:buFont typeface="Times New Roman" pitchFamily="18" charset="0"/>
                        <a:defRPr kumimoji="1" sz="12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3pPr>
                      <a:lvl4pPr marL="16002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4pPr>
                      <a:lvl5pPr marL="2057400" indent="-228600" algn="l">
                        <a:lnSpc>
                          <a:spcPct val="80000"/>
                        </a:lnSpc>
                        <a:spcBef>
                          <a:spcPct val="50000"/>
                        </a:spcBef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SzPct val="79000"/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Arial" charset="0"/>
                          <a:ea typeface="굴림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7" name="TextBox 246">
            <a:extLst>
              <a:ext uri="{FF2B5EF4-FFF2-40B4-BE49-F238E27FC236}">
                <a16:creationId xmlns:a16="http://schemas.microsoft.com/office/drawing/2014/main" id="{BF5B5CD9-8C06-438F-A0DA-2D0AF84ADF50}"/>
              </a:ext>
            </a:extLst>
          </p:cNvPr>
          <p:cNvSpPr txBox="1"/>
          <p:nvPr/>
        </p:nvSpPr>
        <p:spPr>
          <a:xfrm>
            <a:off x="3562007" y="3726856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ko-KR"/>
            </a:defPPr>
            <a:lvl1pPr algn="ctr">
              <a:defRPr sz="800"/>
            </a:lvl1pPr>
          </a:lstStyle>
          <a:p>
            <a:r>
              <a:rPr lang="en-US" altLang="ko-KR" dirty="0" smtClean="0"/>
              <a:t>Exported Spread Sheet</a:t>
            </a:r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2BD3B9F-0E6C-4EC2-BE27-EEA6635268EF}"/>
              </a:ext>
            </a:extLst>
          </p:cNvPr>
          <p:cNvSpPr txBox="1"/>
          <p:nvPr/>
        </p:nvSpPr>
        <p:spPr>
          <a:xfrm>
            <a:off x="4791709" y="4183681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ko-KR"/>
            </a:defPPr>
            <a:lvl1pPr algn="ctr">
              <a:defRPr sz="800"/>
            </a:lvl1pPr>
          </a:lstStyle>
          <a:p>
            <a:r>
              <a:rPr lang="ko-KR" altLang="en-US" dirty="0" smtClean="0"/>
              <a:t>변경사항 반영 </a:t>
            </a:r>
            <a:endParaRPr lang="en-US" altLang="ko-KR" dirty="0" smtClean="0"/>
          </a:p>
          <a:p>
            <a:r>
              <a:rPr lang="ko-KR" altLang="en-US" dirty="0" smtClean="0"/>
              <a:t>모델링</a:t>
            </a:r>
            <a:r>
              <a:rPr lang="en-US" altLang="ko-KR" dirty="0" smtClean="0"/>
              <a:t>(2D3D)</a:t>
            </a:r>
            <a:endParaRPr lang="ko-KR" altLang="en-US" dirty="0"/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52CE4D9E-EBB8-441A-BBEF-007F43007959}"/>
              </a:ext>
            </a:extLst>
          </p:cNvPr>
          <p:cNvCxnSpPr>
            <a:cxnSpLocks/>
            <a:stCxn id="92" idx="3"/>
            <a:endCxn id="248" idx="1"/>
          </p:cNvCxnSpPr>
          <p:nvPr/>
        </p:nvCxnSpPr>
        <p:spPr>
          <a:xfrm>
            <a:off x="4565526" y="4327978"/>
            <a:ext cx="226183" cy="1"/>
          </a:xfrm>
          <a:prstGeom prst="straightConnector1">
            <a:avLst/>
          </a:prstGeom>
          <a:ln w="952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7" name="그룹 286"/>
          <p:cNvGrpSpPr/>
          <p:nvPr/>
        </p:nvGrpSpPr>
        <p:grpSpPr>
          <a:xfrm>
            <a:off x="6751612" y="3284984"/>
            <a:ext cx="1009865" cy="288596"/>
            <a:chOff x="5573047" y="3723376"/>
            <a:chExt cx="1009865" cy="288596"/>
          </a:xfrm>
        </p:grpSpPr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58E57856-39C2-4E94-A600-6B34826EEA50}"/>
                </a:ext>
              </a:extLst>
            </p:cNvPr>
            <p:cNvSpPr txBox="1"/>
            <p:nvPr/>
          </p:nvSpPr>
          <p:spPr>
            <a:xfrm>
              <a:off x="5573047" y="3723376"/>
              <a:ext cx="1003519" cy="288596"/>
            </a:xfrm>
            <a:prstGeom prst="rect">
              <a:avLst/>
            </a:prstGeom>
            <a:ln w="12700"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Ins="36000" rtlCol="0" anchor="ctr" anchorCtr="0">
              <a:noAutofit/>
            </a:bodyPr>
            <a:lstStyle/>
            <a:p>
              <a:r>
                <a:rPr lang="ko-KR" altLang="en-US" sz="800" dirty="0" smtClean="0"/>
                <a:t>각 부서 </a:t>
              </a:r>
              <a:r>
                <a:rPr lang="en-US" altLang="ko-KR" sz="800" dirty="0" smtClean="0"/>
                <a:t>Loading</a:t>
              </a:r>
            </a:p>
            <a:p>
              <a:r>
                <a:rPr lang="en-US" altLang="ko-KR" sz="800" dirty="0" smtClean="0"/>
                <a:t>Inform </a:t>
              </a:r>
              <a:r>
                <a:rPr lang="ko-KR" altLang="en-US" sz="800" dirty="0" smtClean="0"/>
                <a:t>통합 관리</a:t>
              </a:r>
              <a:endParaRPr lang="en-US" altLang="ko-KR" sz="800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8E57856-39C2-4E94-A600-6B34826EEA50}"/>
                </a:ext>
              </a:extLst>
            </p:cNvPr>
            <p:cNvSpPr txBox="1"/>
            <p:nvPr/>
          </p:nvSpPr>
          <p:spPr>
            <a:xfrm rot="5400000">
              <a:off x="6367751" y="3796811"/>
              <a:ext cx="288596" cy="14172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PI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0" name="꺾인 연결선 84">
            <a:extLst>
              <a:ext uri="{FF2B5EF4-FFF2-40B4-BE49-F238E27FC236}">
                <a16:creationId xmlns:a16="http://schemas.microsoft.com/office/drawing/2014/main" id="{53375C2E-A44A-4D84-AE29-30528764B048}"/>
              </a:ext>
            </a:extLst>
          </p:cNvPr>
          <p:cNvCxnSpPr/>
          <p:nvPr/>
        </p:nvCxnSpPr>
        <p:spPr>
          <a:xfrm>
            <a:off x="4579523" y="3429282"/>
            <a:ext cx="2172089" cy="4185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1" name="표 290">
            <a:extLst>
              <a:ext uri="{FF2B5EF4-FFF2-40B4-BE49-F238E27FC236}">
                <a16:creationId xmlns:a16="http://schemas.microsoft.com/office/drawing/2014/main" id="{62F2A415-9596-40A2-94A4-0D3FF84A53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7779" y="720793"/>
          <a:ext cx="9550800" cy="402062"/>
        </p:xfrm>
        <a:graphic>
          <a:graphicData uri="http://schemas.openxmlformats.org/drawingml/2006/table">
            <a:tbl>
              <a:tblPr/>
              <a:tblGrid>
                <a:gridCol w="12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1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500">
                  <a:extLst>
                    <a:ext uri="{9D8B030D-6E8A-4147-A177-3AD203B41FA5}">
                      <a16:colId xmlns:a16="http://schemas.microsoft.com/office/drawing/2014/main" val="1388229108"/>
                    </a:ext>
                  </a:extLst>
                </a:gridCol>
              </a:tblGrid>
              <a:tr h="20103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사업본부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부서</a:t>
                      </a:r>
                      <a:r>
                        <a:rPr lang="en-US" altLang="ko-KR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팀</a:t>
                      </a:r>
                      <a:r>
                        <a:rPr lang="en-US" altLang="ko-KR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프로세스명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프로세스 번호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03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spc="-80" dirty="0" err="1" smtClean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엔제니어링사업부</a:t>
                      </a:r>
                      <a:endParaRPr lang="ko-KR" altLang="en-US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spc="-80" dirty="0" smtClean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Loading Inform. </a:t>
                      </a:r>
                      <a:r>
                        <a:rPr lang="ko-KR" altLang="en-US" sz="800" kern="1200" spc="-80" dirty="0" smtClean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적용</a:t>
                      </a:r>
                      <a:endParaRPr lang="ko-KR" altLang="en-US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sz="800" kern="1200" spc="-80" dirty="0">
                        <a:solidFill>
                          <a:srgbClr val="4D4D4D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800" kern="1200" spc="-80" dirty="0">
                          <a:solidFill>
                            <a:srgbClr val="4D4D4D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1/1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9" name="제목 1"/>
          <p:cNvSpPr>
            <a:spLocks noGrp="1"/>
          </p:cNvSpPr>
          <p:nvPr/>
        </p:nvSpPr>
        <p:spPr bwMode="auto">
          <a:xfrm>
            <a:off x="200819" y="-595"/>
            <a:ext cx="9504362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None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sz="2200" dirty="0" smtClean="0">
                <a:latin typeface="+mn-ea"/>
                <a:ea typeface="+mn-ea"/>
              </a:rPr>
              <a:t>Ⅱ. TO-BE(</a:t>
            </a:r>
            <a:r>
              <a:rPr lang="en-US" altLang="ko-KR" sz="2200" dirty="0" smtClean="0">
                <a:solidFill>
                  <a:srgbClr val="000000"/>
                </a:solidFill>
                <a:latin typeface="+mn-ea"/>
                <a:ea typeface="+mn-ea"/>
              </a:rPr>
              <a:t>2D3D)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BB477D-8950-4BE7-99F8-202D2AEF1141}"/>
              </a:ext>
            </a:extLst>
          </p:cNvPr>
          <p:cNvSpPr txBox="1"/>
          <p:nvPr/>
        </p:nvSpPr>
        <p:spPr>
          <a:xfrm>
            <a:off x="3569658" y="3261333"/>
            <a:ext cx="1003519" cy="288596"/>
          </a:xfrm>
          <a:prstGeom prst="roundRect">
            <a:avLst>
              <a:gd name="adj" fmla="val 45271"/>
            </a:avLst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 smtClean="0"/>
              <a:t>Loading</a:t>
            </a:r>
          </a:p>
          <a:p>
            <a:pPr algn="ctr"/>
            <a:r>
              <a:rPr lang="en-US" altLang="ko-KR" sz="800" dirty="0" smtClean="0"/>
              <a:t>Information</a:t>
            </a:r>
            <a:endParaRPr lang="ko-KR" altLang="en-US" sz="800" dirty="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2CE4D9E-EBB8-441A-BBEF-007F43007959}"/>
              </a:ext>
            </a:extLst>
          </p:cNvPr>
          <p:cNvCxnSpPr>
            <a:cxnSpLocks/>
          </p:cNvCxnSpPr>
          <p:nvPr/>
        </p:nvCxnSpPr>
        <p:spPr>
          <a:xfrm>
            <a:off x="3903360" y="3538916"/>
            <a:ext cx="614" cy="18794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32" idx="2"/>
            <a:endCxn id="71" idx="0"/>
          </p:cNvCxnSpPr>
          <p:nvPr/>
        </p:nvCxnSpPr>
        <p:spPr>
          <a:xfrm rot="16200000" flipH="1">
            <a:off x="2619517" y="1809431"/>
            <a:ext cx="1054343" cy="18494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37" idx="2"/>
            <a:endCxn id="71" idx="0"/>
          </p:cNvCxnSpPr>
          <p:nvPr/>
        </p:nvCxnSpPr>
        <p:spPr>
          <a:xfrm rot="5400000">
            <a:off x="4444384" y="1834025"/>
            <a:ext cx="1054343" cy="18002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F5B5CD9-8C06-438F-A0DA-2D0AF84ADF50}"/>
              </a:ext>
            </a:extLst>
          </p:cNvPr>
          <p:cNvSpPr txBox="1"/>
          <p:nvPr/>
        </p:nvSpPr>
        <p:spPr>
          <a:xfrm>
            <a:off x="3562007" y="4183680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ko-KR"/>
            </a:defPPr>
            <a:lvl1pPr algn="ctr">
              <a:defRPr sz="800"/>
            </a:lvl1pPr>
          </a:lstStyle>
          <a:p>
            <a:r>
              <a:rPr lang="ko-KR" altLang="en-US" dirty="0"/>
              <a:t>자동화</a:t>
            </a:r>
            <a:r>
              <a:rPr lang="en-US" altLang="ko-KR" dirty="0"/>
              <a:t>AI </a:t>
            </a:r>
            <a:r>
              <a:rPr lang="ko-KR" altLang="en-US" dirty="0"/>
              <a:t>설계</a:t>
            </a:r>
            <a:endParaRPr lang="en-US" altLang="ko-KR" dirty="0"/>
          </a:p>
          <a:p>
            <a:r>
              <a:rPr lang="ko-KR" altLang="en-US" dirty="0"/>
              <a:t>프로그램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2CE4D9E-EBB8-441A-BBEF-007F43007959}"/>
              </a:ext>
            </a:extLst>
          </p:cNvPr>
          <p:cNvCxnSpPr>
            <a:cxnSpLocks/>
          </p:cNvCxnSpPr>
          <p:nvPr/>
        </p:nvCxnSpPr>
        <p:spPr>
          <a:xfrm>
            <a:off x="4063153" y="4011356"/>
            <a:ext cx="0" cy="173401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248" idx="0"/>
            <a:endCxn id="247" idx="3"/>
          </p:cNvCxnSpPr>
          <p:nvPr/>
        </p:nvCxnSpPr>
        <p:spPr>
          <a:xfrm rot="16200000" flipV="1">
            <a:off x="4773235" y="3663446"/>
            <a:ext cx="312527" cy="727943"/>
          </a:xfrm>
          <a:prstGeom prst="bentConnector2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2CE4D9E-EBB8-441A-BBEF-007F43007959}"/>
              </a:ext>
            </a:extLst>
          </p:cNvPr>
          <p:cNvCxnSpPr>
            <a:cxnSpLocks/>
          </p:cNvCxnSpPr>
          <p:nvPr/>
        </p:nvCxnSpPr>
        <p:spPr>
          <a:xfrm flipV="1">
            <a:off x="4228480" y="3538916"/>
            <a:ext cx="614" cy="187940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6751612" y="4181292"/>
            <a:ext cx="1009865" cy="288596"/>
            <a:chOff x="5573047" y="3723376"/>
            <a:chExt cx="1009865" cy="288596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8E57856-39C2-4E94-A600-6B34826EEA50}"/>
                </a:ext>
              </a:extLst>
            </p:cNvPr>
            <p:cNvSpPr txBox="1"/>
            <p:nvPr/>
          </p:nvSpPr>
          <p:spPr>
            <a:xfrm>
              <a:off x="5573047" y="3723376"/>
              <a:ext cx="1003519" cy="288596"/>
            </a:xfrm>
            <a:prstGeom prst="rect">
              <a:avLst/>
            </a:prstGeom>
            <a:ln w="12700"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Ins="36000" rtlCol="0" anchor="ctr" anchorCtr="0">
              <a:noAutofit/>
            </a:bodyPr>
            <a:lstStyle/>
            <a:p>
              <a:r>
                <a:rPr lang="en-US" altLang="ko-KR" sz="800" dirty="0" smtClean="0"/>
                <a:t>Structure </a:t>
              </a:r>
              <a:r>
                <a:rPr lang="ko-KR" altLang="en-US" sz="800" dirty="0" smtClean="0"/>
                <a:t>변경</a:t>
              </a:r>
              <a:endParaRPr lang="en-US" altLang="ko-KR" sz="800" dirty="0" smtClean="0"/>
            </a:p>
            <a:p>
              <a:r>
                <a:rPr lang="en-US" altLang="ko-KR" sz="800" dirty="0" smtClean="0"/>
                <a:t>2D3D</a:t>
              </a:r>
              <a:r>
                <a:rPr lang="ko-KR" altLang="en-US" sz="800" dirty="0" smtClean="0"/>
                <a:t>모델링 반영</a:t>
              </a:r>
              <a:endParaRPr lang="en-US" altLang="ko-KR" sz="8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8E57856-39C2-4E94-A600-6B34826EEA50}"/>
                </a:ext>
              </a:extLst>
            </p:cNvPr>
            <p:cNvSpPr txBox="1"/>
            <p:nvPr/>
          </p:nvSpPr>
          <p:spPr>
            <a:xfrm rot="5400000">
              <a:off x="6367751" y="3796811"/>
              <a:ext cx="288596" cy="141726"/>
            </a:xfrm>
            <a:prstGeom prst="rect">
              <a:avLst/>
            </a:prstGeom>
            <a:solidFill>
              <a:srgbClr val="C00000"/>
            </a:solidFill>
            <a:ln w="12700"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CV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0" name="꺾인 연결선 84">
            <a:extLst>
              <a:ext uri="{FF2B5EF4-FFF2-40B4-BE49-F238E27FC236}">
                <a16:creationId xmlns:a16="http://schemas.microsoft.com/office/drawing/2014/main" id="{53375C2E-A44A-4D84-AE29-30528764B048}"/>
              </a:ext>
            </a:extLst>
          </p:cNvPr>
          <p:cNvCxnSpPr>
            <a:stCxn id="248" idx="3"/>
            <a:endCxn id="108" idx="1"/>
          </p:cNvCxnSpPr>
          <p:nvPr/>
        </p:nvCxnSpPr>
        <p:spPr>
          <a:xfrm flipV="1">
            <a:off x="5795228" y="4325590"/>
            <a:ext cx="956384" cy="2389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2CE4D9E-EBB8-441A-BBEF-007F43007959}"/>
              </a:ext>
            </a:extLst>
          </p:cNvPr>
          <p:cNvCxnSpPr>
            <a:cxnSpLocks/>
          </p:cNvCxnSpPr>
          <p:nvPr/>
        </p:nvCxnSpPr>
        <p:spPr>
          <a:xfrm>
            <a:off x="6681192" y="5225930"/>
            <a:ext cx="311275" cy="0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52CE4D9E-EBB8-441A-BBEF-007F43007959}"/>
              </a:ext>
            </a:extLst>
          </p:cNvPr>
          <p:cNvCxnSpPr>
            <a:cxnSpLocks/>
          </p:cNvCxnSpPr>
          <p:nvPr/>
        </p:nvCxnSpPr>
        <p:spPr>
          <a:xfrm>
            <a:off x="6681192" y="4951610"/>
            <a:ext cx="311275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2BD3B9F-0E6C-4EC2-BE27-EEA6635268EF}"/>
              </a:ext>
            </a:extLst>
          </p:cNvPr>
          <p:cNvSpPr txBox="1"/>
          <p:nvPr/>
        </p:nvSpPr>
        <p:spPr>
          <a:xfrm>
            <a:off x="6903397" y="5081632"/>
            <a:ext cx="1003519" cy="288596"/>
          </a:xfrm>
          <a:prstGeom prst="rect">
            <a:avLst/>
          </a:prstGeom>
          <a:noFill/>
          <a:ln w="12700">
            <a:noFill/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ko-KR"/>
            </a:defPPr>
            <a:lvl1pPr algn="ctr">
              <a:defRPr sz="800"/>
            </a:lvl1pPr>
          </a:lstStyle>
          <a:p>
            <a:r>
              <a:rPr lang="en-US" altLang="ko-KR" dirty="0" smtClean="0"/>
              <a:t>Structure(CV)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2BD3B9F-0E6C-4EC2-BE27-EEA6635268EF}"/>
              </a:ext>
            </a:extLst>
          </p:cNvPr>
          <p:cNvSpPr txBox="1"/>
          <p:nvPr/>
        </p:nvSpPr>
        <p:spPr>
          <a:xfrm>
            <a:off x="6903397" y="4797152"/>
            <a:ext cx="1003519" cy="288596"/>
          </a:xfrm>
          <a:prstGeom prst="rect">
            <a:avLst/>
          </a:prstGeom>
          <a:noFill/>
          <a:ln w="12700">
            <a:noFill/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ko-KR"/>
            </a:defPPr>
            <a:lvl1pPr algn="ctr">
              <a:defRPr sz="800"/>
            </a:lvl1pPr>
          </a:lstStyle>
          <a:p>
            <a:r>
              <a:rPr lang="en-US" altLang="ko-KR" dirty="0" smtClean="0"/>
              <a:t>Loading Inform</a:t>
            </a:r>
          </a:p>
          <a:p>
            <a:r>
              <a:rPr lang="en-US" altLang="ko-KR" dirty="0" smtClean="0"/>
              <a:t>&amp; Structure(PI)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E57856-39C2-4E94-A600-6B34826EEA50}"/>
              </a:ext>
            </a:extLst>
          </p:cNvPr>
          <p:cNvSpPr txBox="1"/>
          <p:nvPr/>
        </p:nvSpPr>
        <p:spPr>
          <a:xfrm>
            <a:off x="1720199" y="1918394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>
            <a:defPPr>
              <a:defRPr lang="ko-KR"/>
            </a:defPPr>
            <a:lvl1pPr algn="ctr">
              <a:defRPr sz="800"/>
            </a:lvl1pPr>
          </a:lstStyle>
          <a:p>
            <a:r>
              <a:rPr lang="en-US" altLang="ko-KR" dirty="0"/>
              <a:t>PIPE</a:t>
            </a:r>
            <a:r>
              <a:rPr lang="ko-KR" altLang="en-US" dirty="0"/>
              <a:t> 모델링</a:t>
            </a:r>
            <a:r>
              <a:rPr lang="en-US" altLang="ko-KR" dirty="0"/>
              <a:t>(2D3D)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E57856-39C2-4E94-A600-6B34826EEA50}"/>
              </a:ext>
            </a:extLst>
          </p:cNvPr>
          <p:cNvSpPr txBox="1"/>
          <p:nvPr/>
        </p:nvSpPr>
        <p:spPr>
          <a:xfrm>
            <a:off x="2936776" y="1918394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 smtClean="0"/>
              <a:t>RACK</a:t>
            </a:r>
            <a:r>
              <a:rPr lang="ko-KR" altLang="en-US" sz="800" dirty="0" smtClean="0"/>
              <a:t> 모델링</a:t>
            </a:r>
            <a:r>
              <a:rPr lang="en-US" altLang="ko-KR" sz="800" dirty="0" smtClean="0"/>
              <a:t>(2D3D)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E57856-39C2-4E94-A600-6B34826EEA50}"/>
              </a:ext>
            </a:extLst>
          </p:cNvPr>
          <p:cNvSpPr txBox="1"/>
          <p:nvPr/>
        </p:nvSpPr>
        <p:spPr>
          <a:xfrm>
            <a:off x="4153353" y="1918394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 smtClean="0"/>
              <a:t>전기 모델링</a:t>
            </a:r>
            <a:r>
              <a:rPr lang="en-US" altLang="ko-KR" sz="800" dirty="0" smtClean="0"/>
              <a:t>(2D3D)</a:t>
            </a:r>
            <a:endParaRPr lang="ko-KR" altLang="en-US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E57856-39C2-4E94-A600-6B34826EEA50}"/>
              </a:ext>
            </a:extLst>
          </p:cNvPr>
          <p:cNvSpPr txBox="1"/>
          <p:nvPr/>
        </p:nvSpPr>
        <p:spPr>
          <a:xfrm>
            <a:off x="5369931" y="1918394"/>
            <a:ext cx="1003519" cy="288596"/>
          </a:xfrm>
          <a:prstGeom prst="rect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 smtClean="0"/>
              <a:t>계장 모델링</a:t>
            </a:r>
            <a:r>
              <a:rPr lang="en-US" altLang="ko-KR" sz="800" dirty="0" smtClean="0"/>
              <a:t>(2D3D)</a:t>
            </a:r>
            <a:endParaRPr lang="ko-KR" altLang="en-US" sz="800" dirty="0"/>
          </a:p>
        </p:txBody>
      </p:sp>
      <p:cxnSp>
        <p:nvCxnSpPr>
          <p:cNvPr id="40" name="꺾인 연결선 39"/>
          <p:cNvCxnSpPr>
            <a:stCxn id="34" idx="2"/>
            <a:endCxn id="71" idx="0"/>
          </p:cNvCxnSpPr>
          <p:nvPr/>
        </p:nvCxnSpPr>
        <p:spPr>
          <a:xfrm rot="5400000">
            <a:off x="3836095" y="2442314"/>
            <a:ext cx="1054343" cy="5836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3" idx="2"/>
            <a:endCxn id="71" idx="0"/>
          </p:cNvCxnSpPr>
          <p:nvPr/>
        </p:nvCxnSpPr>
        <p:spPr>
          <a:xfrm rot="16200000" flipH="1">
            <a:off x="3227806" y="2417720"/>
            <a:ext cx="1054343" cy="63288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18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latin typeface="+mn-ea"/>
                <a:ea typeface="+mn-ea"/>
              </a:rPr>
              <a:t>I. </a:t>
            </a:r>
            <a:r>
              <a:rPr lang="ko-KR" altLang="en-US" sz="2200" dirty="0" smtClean="0">
                <a:solidFill>
                  <a:srgbClr val="000000"/>
                </a:solidFill>
                <a:latin typeface="+mn-ea"/>
                <a:ea typeface="+mn-ea"/>
              </a:rPr>
              <a:t>개요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추진 배경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내용 개체 틀 13"/>
          <p:cNvSpPr txBox="1">
            <a:spLocks/>
          </p:cNvSpPr>
          <p:nvPr/>
        </p:nvSpPr>
        <p:spPr>
          <a:xfrm>
            <a:off x="272480" y="1219127"/>
            <a:ext cx="8752335" cy="861610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ko-KR" altLang="en-US" sz="1000" b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1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)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2D3D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시스템을 </a:t>
            </a:r>
            <a:r>
              <a:rPr lang="ko-KR" altLang="en-US" sz="1000" b="0" dirty="0" smtClean="0">
                <a:solidFill>
                  <a:srgbClr val="0000FF"/>
                </a:solidFill>
              </a:rPr>
              <a:t>주요 설계 작업에 활용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하기 위한 추가 기능 개발 필요</a:t>
            </a:r>
            <a:endParaRPr lang="en-US" altLang="ko-KR" sz="1000" b="0" dirty="0" smtClean="0">
              <a:solidFill>
                <a:sysClr val="windowText" lastClr="000000"/>
              </a:solidFill>
            </a:endParaRPr>
          </a:p>
          <a:p>
            <a:pPr lvl="0" indent="0">
              <a:buNone/>
              <a:defRPr/>
            </a:pPr>
            <a:r>
              <a:rPr lang="en-US" altLang="ko-KR" sz="1000" b="0" dirty="0" smtClean="0">
                <a:solidFill>
                  <a:sysClr val="windowText" lastClr="000000"/>
                </a:solidFill>
              </a:rPr>
              <a:t>  2) Inform Drawing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자동 생성 기능을 개발하여 효율적인 </a:t>
            </a:r>
            <a:r>
              <a:rPr lang="en-US" altLang="ko-KR" sz="1000" b="0" dirty="0" smtClean="0">
                <a:solidFill>
                  <a:srgbClr val="0000FF"/>
                </a:solidFill>
              </a:rPr>
              <a:t>Inform. </a:t>
            </a:r>
            <a:r>
              <a:rPr lang="ko-KR" altLang="en-US" sz="1000" b="0" dirty="0" smtClean="0">
                <a:solidFill>
                  <a:srgbClr val="0000FF"/>
                </a:solidFill>
              </a:rPr>
              <a:t>업무 효율화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도모</a:t>
            </a:r>
            <a:endParaRPr lang="en-US" altLang="ko-KR" sz="1000" b="0" dirty="0" smtClean="0">
              <a:solidFill>
                <a:sysClr val="windowText" lastClr="000000"/>
              </a:solidFill>
            </a:endParaRPr>
          </a:p>
          <a:p>
            <a:pPr lvl="0" indent="0">
              <a:buNone/>
              <a:defRPr/>
            </a:pPr>
            <a:r>
              <a:rPr lang="en-US" altLang="ko-KR" sz="1000" b="0" dirty="0" smtClean="0">
                <a:solidFill>
                  <a:sysClr val="windowText" lastClr="000000"/>
                </a:solidFill>
              </a:rPr>
              <a:t>  3)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Inform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작성 간소화를 통한 투입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M/H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및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Human Error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최소화로 </a:t>
            </a:r>
            <a:r>
              <a:rPr lang="ko-KR" altLang="en-US" sz="1000" b="0" dirty="0" smtClean="0">
                <a:solidFill>
                  <a:srgbClr val="0000FF"/>
                </a:solidFill>
              </a:rPr>
              <a:t>설계 품질 향상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도모 </a:t>
            </a:r>
            <a:endParaRPr lang="en-US" altLang="ko-KR" sz="1000" b="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007" y="2424513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619125" y="2424513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추진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목표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(1/2)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내용 개체 틀 13"/>
          <p:cNvSpPr txBox="1">
            <a:spLocks/>
          </p:cNvSpPr>
          <p:nvPr/>
        </p:nvSpPr>
        <p:spPr>
          <a:xfrm>
            <a:off x="272480" y="2807216"/>
            <a:ext cx="8752335" cy="1368152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1) Pipe</a:t>
            </a:r>
            <a:r>
              <a: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Rack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초기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Loading Inform Drawing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및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Nozzle Inform Drawing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자동 생성 기능 개발 </a:t>
            </a:r>
            <a:r>
              <a:rPr lang="ko-KR" altLang="en-US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000" b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Manual </a:t>
            </a:r>
            <a:r>
              <a:rPr lang="ko-KR" altLang="en-US" sz="1000" b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 간소화 </a:t>
            </a:r>
            <a:r>
              <a:rPr lang="ko-KR" altLang="en-US" sz="1000" b="0" dirty="0" smtClean="0">
                <a:solidFill>
                  <a:srgbClr val="0000FF"/>
                </a:solidFill>
              </a:rPr>
              <a:t> </a:t>
            </a:r>
            <a:endParaRPr lang="en-US" altLang="ko-KR" sz="1000" b="0" dirty="0" smtClean="0">
              <a:solidFill>
                <a:srgbClr val="0000FF"/>
              </a:solidFill>
            </a:endParaRP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 2) Loading Inform Drawing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생성시 구조해석프로그램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Input File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자동 생성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→ </a:t>
            </a:r>
            <a:r>
              <a:rPr lang="ko-KR" altLang="en-US" sz="1000" b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sz="1000" b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b="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응력해석</a:t>
            </a:r>
            <a:r>
              <a:rPr lang="en-US" altLang="ko-KR" sz="1000" b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b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구조해석 연계 </a:t>
            </a:r>
            <a:endParaRPr lang="en-US" altLang="ko-KR" sz="1000" b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 3) 2D3D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도면 작성 </a:t>
            </a:r>
            <a:r>
              <a:rPr lang="ko-KR" altLang="en-US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altLang="ko-KR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Inform. Drawing </a:t>
            </a:r>
            <a:r>
              <a:rPr lang="ko-KR" altLang="en-US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▶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3D Model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생성 자동화 </a:t>
            </a:r>
            <a:r>
              <a:rPr lang="ko-KR" altLang="en-US" sz="1000" b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000" b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2D3D </a:t>
            </a:r>
            <a:r>
              <a:rPr lang="ko-KR" altLang="en-US" sz="1000" b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중심의 설계 프로세스 구현</a:t>
            </a:r>
            <a:endParaRPr lang="en-US" altLang="ko-KR" sz="1000" b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4595" y="5190669"/>
            <a:ext cx="2133431" cy="225175"/>
          </a:xfrm>
          <a:prstGeom prst="rect">
            <a:avLst/>
          </a:prstGeom>
          <a:solidFill>
            <a:srgbClr val="E4EBF4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lang="en-US" altLang="ko-KR" sz="900" kern="0" dirty="0" smtClean="0"/>
              <a:t>Loading Inform.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9476" y="5190669"/>
            <a:ext cx="1957742" cy="225175"/>
          </a:xfrm>
          <a:prstGeom prst="rect">
            <a:avLst/>
          </a:prstGeom>
          <a:solidFill>
            <a:srgbClr val="E4EBF4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lang="en-US" altLang="ko-KR" sz="900" kern="0" dirty="0" smtClean="0"/>
              <a:t>Nozzle Inform.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817956" y="5972727"/>
            <a:ext cx="1199262" cy="7312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811" y="5455655"/>
            <a:ext cx="617761" cy="124938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957" y="5455655"/>
            <a:ext cx="617761" cy="12493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216" y="5458170"/>
            <a:ext cx="561091" cy="1242976"/>
          </a:xfrm>
          <a:prstGeom prst="rect">
            <a:avLst/>
          </a:prstGeom>
        </p:spPr>
      </p:pic>
      <p:sp>
        <p:nvSpPr>
          <p:cNvPr id="20" name="이등변 삼각형 19"/>
          <p:cNvSpPr/>
          <p:nvPr/>
        </p:nvSpPr>
        <p:spPr>
          <a:xfrm rot="16200000" flipV="1">
            <a:off x="4658732" y="6002090"/>
            <a:ext cx="178532" cy="1399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l="24787" t="8873" r="26981" b="16632"/>
          <a:stretch/>
        </p:blipFill>
        <p:spPr>
          <a:xfrm>
            <a:off x="3162709" y="6195160"/>
            <a:ext cx="857141" cy="51267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04545" y="559420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Inform. </a:t>
            </a:r>
          </a:p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Drawing</a:t>
            </a:r>
            <a:endParaRPr lang="ko-KR" altLang="en-US" sz="9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8347" y="55799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Inform. </a:t>
            </a:r>
          </a:p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Drawing</a:t>
            </a:r>
            <a:endParaRPr lang="ko-KR" altLang="en-US" sz="9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연결선 50"/>
          <p:cNvCxnSpPr>
            <a:stCxn id="44" idx="6"/>
            <a:endCxn id="60" idx="2"/>
          </p:cNvCxnSpPr>
          <p:nvPr/>
        </p:nvCxnSpPr>
        <p:spPr>
          <a:xfrm>
            <a:off x="1523081" y="4477177"/>
            <a:ext cx="1888856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60" idx="6"/>
            <a:endCxn id="65" idx="2"/>
          </p:cNvCxnSpPr>
          <p:nvPr/>
        </p:nvCxnSpPr>
        <p:spPr>
          <a:xfrm>
            <a:off x="4302498" y="4477177"/>
            <a:ext cx="239925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65" idx="6"/>
            <a:endCxn id="48" idx="2"/>
          </p:cNvCxnSpPr>
          <p:nvPr/>
        </p:nvCxnSpPr>
        <p:spPr>
          <a:xfrm>
            <a:off x="7592317" y="4477177"/>
            <a:ext cx="961083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8553400" y="4031896"/>
            <a:ext cx="890561" cy="890561"/>
            <a:chOff x="8040467" y="4031896"/>
            <a:chExt cx="890561" cy="890561"/>
          </a:xfrm>
        </p:grpSpPr>
        <p:sp>
          <p:nvSpPr>
            <p:cNvPr id="48" name="타원 47"/>
            <p:cNvSpPr/>
            <p:nvPr/>
          </p:nvSpPr>
          <p:spPr>
            <a:xfrm>
              <a:off x="8040467" y="4031896"/>
              <a:ext cx="890561" cy="8905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131067" y="4528268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/>
                <a:t>3D </a:t>
              </a:r>
            </a:p>
            <a:p>
              <a:pPr algn="ctr"/>
              <a:r>
                <a:rPr lang="en-US" altLang="ko-KR" sz="900" b="1" dirty="0" smtClean="0"/>
                <a:t>Modeling</a:t>
              </a:r>
              <a:endParaRPr lang="ko-KR" altLang="en-US" sz="900" b="1" dirty="0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2913" r="96764">
                          <a14:foregroundMark x1="15858" y1="22047" x2="15858" y2="22047"/>
                          <a14:foregroundMark x1="15858" y1="11417" x2="15858" y2="11417"/>
                          <a14:foregroundMark x1="54693" y1="20079" x2="54693" y2="20079"/>
                          <a14:foregroundMark x1="12298" y1="46850" x2="12298" y2="46850"/>
                          <a14:foregroundMark x1="19417" y1="44488" x2="19417" y2="44488"/>
                          <a14:foregroundMark x1="22977" y1="46850" x2="22977" y2="46850"/>
                          <a14:foregroundMark x1="6796" y1="51575" x2="6796" y2="51575"/>
                          <a14:foregroundMark x1="58900" y1="88583" x2="58900" y2="88583"/>
                          <a14:foregroundMark x1="61489" y1="97638" x2="61489" y2="97638"/>
                          <a14:foregroundMark x1="61489" y1="94882" x2="61489" y2="948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55265" y="4195154"/>
              <a:ext cx="431289" cy="354522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6681192" y="4031896"/>
            <a:ext cx="942887" cy="909272"/>
            <a:chOff x="6602401" y="4031896"/>
            <a:chExt cx="942887" cy="909272"/>
          </a:xfrm>
        </p:grpSpPr>
        <p:grpSp>
          <p:nvGrpSpPr>
            <p:cNvPr id="63" name="그룹 62"/>
            <p:cNvGrpSpPr/>
            <p:nvPr/>
          </p:nvGrpSpPr>
          <p:grpSpPr>
            <a:xfrm>
              <a:off x="6602401" y="4031896"/>
              <a:ext cx="942887" cy="909272"/>
              <a:chOff x="5236327" y="1737189"/>
              <a:chExt cx="942887" cy="909272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5256891" y="1737189"/>
                <a:ext cx="890561" cy="89056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236327" y="2277129"/>
                <a:ext cx="942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 smtClean="0"/>
                  <a:t>구조해석 </a:t>
                </a:r>
                <a:r>
                  <a:rPr lang="en-US" altLang="ko-KR" sz="900" b="1" dirty="0" smtClean="0"/>
                  <a:t>Data</a:t>
                </a:r>
              </a:p>
              <a:p>
                <a:pPr algn="ctr"/>
                <a:r>
                  <a:rPr lang="ko-KR" altLang="en-US" sz="900" b="1" dirty="0" smtClean="0"/>
                  <a:t>자동화</a:t>
                </a:r>
                <a:endParaRPr lang="ko-KR" altLang="en-US" sz="900" b="1" dirty="0"/>
              </a:p>
            </p:txBody>
          </p:sp>
        </p:grp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152" y="4150769"/>
              <a:ext cx="430576" cy="430576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32520" y="4031896"/>
            <a:ext cx="890561" cy="890561"/>
            <a:chOff x="1084209" y="4031896"/>
            <a:chExt cx="890561" cy="890561"/>
          </a:xfrm>
        </p:grpSpPr>
        <p:sp>
          <p:nvSpPr>
            <p:cNvPr id="44" name="타원 43"/>
            <p:cNvSpPr/>
            <p:nvPr/>
          </p:nvSpPr>
          <p:spPr>
            <a:xfrm>
              <a:off x="1084209" y="4031896"/>
              <a:ext cx="890561" cy="8905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04027" y="4501519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/>
                <a:t>2D3D</a:t>
              </a:r>
            </a:p>
            <a:p>
              <a:pPr algn="ctr"/>
              <a:r>
                <a:rPr lang="ko-KR" altLang="en-US" sz="900" b="1" dirty="0" smtClean="0"/>
                <a:t>도면 작성</a:t>
              </a:r>
              <a:endParaRPr lang="ko-KR" altLang="en-US" sz="900" b="1" dirty="0"/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1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79" y="4123278"/>
              <a:ext cx="378820" cy="378820"/>
            </a:xfrm>
            <a:prstGeom prst="rect">
              <a:avLst/>
            </a:prstGeom>
          </p:spPr>
        </p:pic>
      </p:grpSp>
      <p:grpSp>
        <p:nvGrpSpPr>
          <p:cNvPr id="85" name="그룹 84"/>
          <p:cNvGrpSpPr/>
          <p:nvPr/>
        </p:nvGrpSpPr>
        <p:grpSpPr>
          <a:xfrm>
            <a:off x="3411937" y="4031896"/>
            <a:ext cx="890561" cy="890561"/>
            <a:chOff x="3411937" y="4031896"/>
            <a:chExt cx="890561" cy="890561"/>
          </a:xfrm>
        </p:grpSpPr>
        <p:sp>
          <p:nvSpPr>
            <p:cNvPr id="60" name="타원 59"/>
            <p:cNvSpPr/>
            <p:nvPr/>
          </p:nvSpPr>
          <p:spPr>
            <a:xfrm>
              <a:off x="3411937" y="4031896"/>
              <a:ext cx="890561" cy="89056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66573" y="4519283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 smtClean="0"/>
                <a:t>Inform. </a:t>
              </a:r>
            </a:p>
            <a:p>
              <a:pPr algn="ctr"/>
              <a:r>
                <a:rPr lang="ko-KR" altLang="en-US" sz="900" b="1" dirty="0" smtClean="0"/>
                <a:t>자동화</a:t>
              </a:r>
              <a:endParaRPr lang="ko-KR" altLang="en-US" sz="900" b="1" dirty="0"/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124" y="4195153"/>
              <a:ext cx="329555" cy="32955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2"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40532" y="4145408"/>
              <a:ext cx="249641" cy="249641"/>
            </a:xfrm>
            <a:prstGeom prst="rect">
              <a:avLst/>
            </a:prstGeom>
          </p:spPr>
        </p:pic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827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4145" y="5514702"/>
            <a:ext cx="1090699" cy="68413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1816" y="6230081"/>
            <a:ext cx="1822544" cy="4164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3889" b="68889" l="0" r="100000">
                        <a14:foregroundMark x1="12143" y1="55000" x2="12143" y2="55000"/>
                        <a14:foregroundMark x1="18929" y1="44444" x2="18929" y2="44444"/>
                        <a14:foregroundMark x1="28214" y1="51111" x2="28214" y2="51111"/>
                        <a14:foregroundMark x1="40357" y1="50000" x2="40357" y2="50000"/>
                        <a14:foregroundMark x1="68214" y1="43889" x2="68214" y2="43889"/>
                        <a14:foregroundMark x1="62857" y1="57778" x2="62857" y2="57778"/>
                        <a14:foregroundMark x1="79286" y1="51111" x2="79286" y2="51111"/>
                        <a14:foregroundMark x1="86071" y1="53889" x2="86071" y2="53889"/>
                      </a14:backgroundRemoval>
                    </a14:imgEffect>
                  </a14:imgLayer>
                </a14:imgProps>
              </a:ext>
            </a:extLst>
          </a:blip>
          <a:srcRect t="-4306" r="36999"/>
          <a:stretch/>
        </p:blipFill>
        <p:spPr>
          <a:xfrm>
            <a:off x="6690467" y="5590019"/>
            <a:ext cx="373382" cy="39740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094081" y="563594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err="1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Piperack</a:t>
            </a:r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자동화 </a:t>
            </a:r>
            <a:endParaRPr lang="en-US" altLang="ko-KR" sz="900" b="1" dirty="0" smtClean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데이터 연계 </a:t>
            </a:r>
            <a:endParaRPr lang="ko-KR" altLang="en-US" sz="9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1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12" y="5400048"/>
            <a:ext cx="1351734" cy="112626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1" name="이등변 삼각형 80"/>
          <p:cNvSpPr/>
          <p:nvPr/>
        </p:nvSpPr>
        <p:spPr>
          <a:xfrm rot="16200000" flipV="1">
            <a:off x="3176466" y="5981319"/>
            <a:ext cx="178532" cy="1399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6249144" y="5190668"/>
            <a:ext cx="1957742" cy="225175"/>
          </a:xfrm>
          <a:prstGeom prst="rect">
            <a:avLst/>
          </a:prstGeom>
          <a:solidFill>
            <a:srgbClr val="E4EBF4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lang="en-US" altLang="ko-KR" sz="900" kern="0" dirty="0" smtClean="0"/>
              <a:t>Loading Data</a:t>
            </a:r>
            <a:r>
              <a:rPr lang="ko-KR" altLang="en-US" sz="900" kern="0" noProof="0" dirty="0" smtClean="0"/>
              <a:t> 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83" name="이등변 삼각형 82"/>
          <p:cNvSpPr/>
          <p:nvPr/>
        </p:nvSpPr>
        <p:spPr>
          <a:xfrm>
            <a:off x="1883121" y="4977074"/>
            <a:ext cx="4092409" cy="19016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이등변 삼각형 88"/>
          <p:cNvSpPr/>
          <p:nvPr/>
        </p:nvSpPr>
        <p:spPr>
          <a:xfrm>
            <a:off x="6249145" y="4979258"/>
            <a:ext cx="1957742" cy="187977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1429" b="75000" l="0" r="98462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9286" b="22857"/>
          <a:stretch/>
        </p:blipFill>
        <p:spPr>
          <a:xfrm>
            <a:off x="8400433" y="5494719"/>
            <a:ext cx="1335610" cy="10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latin typeface="+mn-ea"/>
                <a:ea typeface="+mn-ea"/>
              </a:rPr>
              <a:t>I. </a:t>
            </a:r>
            <a:r>
              <a:rPr lang="ko-KR" altLang="en-US" sz="2200" dirty="0" smtClean="0">
                <a:solidFill>
                  <a:srgbClr val="000000"/>
                </a:solidFill>
                <a:latin typeface="+mn-ea"/>
                <a:ea typeface="+mn-ea"/>
              </a:rPr>
              <a:t>개요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추진 목표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(2/2)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8971" y="2076344"/>
            <a:ext cx="8933251" cy="4674041"/>
            <a:chOff x="0" y="428439"/>
            <a:chExt cx="12192000" cy="637908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33C46D5-CA04-4903-834C-585A22140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28439"/>
              <a:ext cx="12192000" cy="600112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8A45B79-3BB4-4204-BBC2-D12199C0A6C3}"/>
                </a:ext>
              </a:extLst>
            </p:cNvPr>
            <p:cNvSpPr/>
            <p:nvPr/>
          </p:nvSpPr>
          <p:spPr>
            <a:xfrm>
              <a:off x="10795518" y="1828800"/>
              <a:ext cx="1268964" cy="2519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FEB942-7BF6-4601-BD14-AD8636FB1503}"/>
                </a:ext>
              </a:extLst>
            </p:cNvPr>
            <p:cNvSpPr/>
            <p:nvPr/>
          </p:nvSpPr>
          <p:spPr>
            <a:xfrm>
              <a:off x="10795518" y="5439747"/>
              <a:ext cx="1268964" cy="2519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F2EF0BA-8027-49AC-A7A4-469614AF5318}"/>
                </a:ext>
              </a:extLst>
            </p:cNvPr>
            <p:cNvSpPr/>
            <p:nvPr/>
          </p:nvSpPr>
          <p:spPr>
            <a:xfrm>
              <a:off x="10795518" y="3167742"/>
              <a:ext cx="1268964" cy="2519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6A93A5A-19F7-4AFA-9F94-E558458CD10B}"/>
                </a:ext>
              </a:extLst>
            </p:cNvPr>
            <p:cNvSpPr/>
            <p:nvPr/>
          </p:nvSpPr>
          <p:spPr>
            <a:xfrm>
              <a:off x="5645020" y="1828800"/>
              <a:ext cx="1268964" cy="25192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6CCF5C8-571D-4AF4-B7CB-9C22E046FE31}"/>
                </a:ext>
              </a:extLst>
            </p:cNvPr>
            <p:cNvSpPr/>
            <p:nvPr/>
          </p:nvSpPr>
          <p:spPr>
            <a:xfrm>
              <a:off x="2360645" y="2220686"/>
              <a:ext cx="1268964" cy="25192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355C792-C689-4DA2-973F-539F018E1AA6}"/>
                </a:ext>
              </a:extLst>
            </p:cNvPr>
            <p:cNvSpPr/>
            <p:nvPr/>
          </p:nvSpPr>
          <p:spPr>
            <a:xfrm>
              <a:off x="513183" y="1838131"/>
              <a:ext cx="1268964" cy="25192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5D3C6D1-5AA9-42F3-9D02-CA60177FD700}"/>
                </a:ext>
              </a:extLst>
            </p:cNvPr>
            <p:cNvSpPr/>
            <p:nvPr/>
          </p:nvSpPr>
          <p:spPr>
            <a:xfrm>
              <a:off x="6792177" y="1936487"/>
              <a:ext cx="1400610" cy="214219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Piping/Tray</a:t>
              </a:r>
              <a:endParaRPr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E9282C-DF1C-4D42-A914-02F0ACD6AFC3}"/>
                </a:ext>
              </a:extLst>
            </p:cNvPr>
            <p:cNvSpPr/>
            <p:nvPr/>
          </p:nvSpPr>
          <p:spPr>
            <a:xfrm>
              <a:off x="513183" y="1268963"/>
              <a:ext cx="1268964" cy="25192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연결선: 꺾임 24">
              <a:extLst>
                <a:ext uri="{FF2B5EF4-FFF2-40B4-BE49-F238E27FC236}">
                  <a16:creationId xmlns:a16="http://schemas.microsoft.com/office/drawing/2014/main" id="{E1EE7252-2C4E-482D-ADD9-F82F2F1CCF68}"/>
                </a:ext>
              </a:extLst>
            </p:cNvPr>
            <p:cNvCxnSpPr>
              <a:stCxn id="39" idx="3"/>
              <a:endCxn id="35" idx="0"/>
            </p:cNvCxnSpPr>
            <p:nvPr/>
          </p:nvCxnSpPr>
          <p:spPr>
            <a:xfrm>
              <a:off x="1782147" y="1394926"/>
              <a:ext cx="4497355" cy="433874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25">
              <a:extLst>
                <a:ext uri="{FF2B5EF4-FFF2-40B4-BE49-F238E27FC236}">
                  <a16:creationId xmlns:a16="http://schemas.microsoft.com/office/drawing/2014/main" id="{6A984146-2513-4948-8D0F-D98B9E4D2F6F}"/>
                </a:ext>
              </a:extLst>
            </p:cNvPr>
            <p:cNvCxnSpPr>
              <a:cxnSpLocks/>
              <a:stCxn id="37" idx="3"/>
              <a:endCxn id="35" idx="1"/>
            </p:cNvCxnSpPr>
            <p:nvPr/>
          </p:nvCxnSpPr>
          <p:spPr>
            <a:xfrm flipV="1">
              <a:off x="1782147" y="1954763"/>
              <a:ext cx="3862873" cy="93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29">
              <a:extLst>
                <a:ext uri="{FF2B5EF4-FFF2-40B4-BE49-F238E27FC236}">
                  <a16:creationId xmlns:a16="http://schemas.microsoft.com/office/drawing/2014/main" id="{1828A009-47D8-40A4-957C-9B609E7C67C4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 flipV="1">
              <a:off x="3629609" y="1954763"/>
              <a:ext cx="2015411" cy="391886"/>
            </a:xfrm>
            <a:prstGeom prst="bentConnector3">
              <a:avLst>
                <a:gd name="adj1" fmla="val 8796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F7CFAD4-54B6-431B-9C57-22D2150B9509}"/>
                </a:ext>
              </a:extLst>
            </p:cNvPr>
            <p:cNvCxnSpPr>
              <a:stCxn id="35" idx="3"/>
              <a:endCxn id="32" idx="1"/>
            </p:cNvCxnSpPr>
            <p:nvPr/>
          </p:nvCxnSpPr>
          <p:spPr>
            <a:xfrm>
              <a:off x="6913984" y="1954763"/>
              <a:ext cx="388153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다이아몬드 43">
              <a:extLst>
                <a:ext uri="{FF2B5EF4-FFF2-40B4-BE49-F238E27FC236}">
                  <a16:creationId xmlns:a16="http://schemas.microsoft.com/office/drawing/2014/main" id="{C475D25A-8A14-446D-8805-17D0C1ED3D61}"/>
                </a:ext>
              </a:extLst>
            </p:cNvPr>
            <p:cNvSpPr/>
            <p:nvPr/>
          </p:nvSpPr>
          <p:spPr>
            <a:xfrm>
              <a:off x="7212562" y="5561044"/>
              <a:ext cx="1418254" cy="550507"/>
            </a:xfrm>
            <a:prstGeom prst="diamond">
              <a:avLst/>
            </a:prstGeom>
            <a:solidFill>
              <a:srgbClr val="FF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연결선: 꺾임 40">
              <a:extLst>
                <a:ext uri="{FF2B5EF4-FFF2-40B4-BE49-F238E27FC236}">
                  <a16:creationId xmlns:a16="http://schemas.microsoft.com/office/drawing/2014/main" id="{D0787643-3A55-4972-980C-55B4D2487D37}"/>
                </a:ext>
              </a:extLst>
            </p:cNvPr>
            <p:cNvCxnSpPr>
              <a:cxnSpLocks/>
              <a:stCxn id="44" idx="2"/>
              <a:endCxn id="33" idx="1"/>
            </p:cNvCxnSpPr>
            <p:nvPr/>
          </p:nvCxnSpPr>
          <p:spPr>
            <a:xfrm rot="5400000" flipH="1" flipV="1">
              <a:off x="9085682" y="4401716"/>
              <a:ext cx="545841" cy="2873829"/>
            </a:xfrm>
            <a:prstGeom prst="bentConnector4">
              <a:avLst>
                <a:gd name="adj1" fmla="val -41880"/>
                <a:gd name="adj2" fmla="val 62338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8E589C-ECEF-48BF-AAAA-EE12B766627A}"/>
                </a:ext>
              </a:extLst>
            </p:cNvPr>
            <p:cNvSpPr txBox="1"/>
            <p:nvPr/>
          </p:nvSpPr>
          <p:spPr>
            <a:xfrm>
              <a:off x="8867825" y="6471479"/>
              <a:ext cx="3306143" cy="336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/>
                <a:t>* </a:t>
              </a:r>
              <a:r>
                <a:rPr lang="ko-KR" altLang="en-US" sz="1000" dirty="0"/>
                <a:t>출처 </a:t>
              </a:r>
              <a:r>
                <a:rPr lang="en-US" altLang="ko-KR" sz="1000" dirty="0"/>
                <a:t>: Piping Engineering Work Flow</a:t>
              </a:r>
              <a:endParaRPr lang="ko-KR" altLang="en-US" sz="10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6A93A5A-19F7-4AFA-9F94-E558458CD10B}"/>
                </a:ext>
              </a:extLst>
            </p:cNvPr>
            <p:cNvSpPr/>
            <p:nvPr/>
          </p:nvSpPr>
          <p:spPr>
            <a:xfrm>
              <a:off x="5645020" y="1070144"/>
              <a:ext cx="1268964" cy="251926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9560" y="1444564"/>
            <a:ext cx="6914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1200" dirty="0" smtClean="0"/>
              <a:t>S3D/PDMS</a:t>
            </a:r>
            <a:r>
              <a:rPr lang="ko-KR" altLang="en-US" sz="1200" dirty="0" smtClean="0"/>
              <a:t>등 </a:t>
            </a:r>
            <a:r>
              <a:rPr lang="en-US" altLang="ko-KR" sz="1200" dirty="0" smtClean="0"/>
              <a:t>3D </a:t>
            </a:r>
            <a:r>
              <a:rPr lang="ko-KR" altLang="en-US" sz="1200" dirty="0" smtClean="0"/>
              <a:t>시스템 환경 구축 이전에 </a:t>
            </a:r>
            <a:r>
              <a:rPr lang="ko-KR" altLang="en-US" sz="1200" dirty="0" err="1" smtClean="0"/>
              <a:t>출도되는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Inform.</a:t>
            </a:r>
            <a:r>
              <a:rPr lang="ko-KR" altLang="en-US" sz="1200" dirty="0" smtClean="0"/>
              <a:t>들이 존재함 </a:t>
            </a:r>
            <a:r>
              <a:rPr lang="en-US" altLang="ko-KR" sz="1200" dirty="0" smtClean="0"/>
              <a:t>: Loading, Nozzle, </a:t>
            </a:r>
            <a:r>
              <a:rPr lang="en-US" altLang="ko-KR" sz="1200" dirty="0" err="1" smtClean="0"/>
              <a:t>etc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599560" y="1793625"/>
            <a:ext cx="4401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1200" dirty="0" smtClean="0"/>
              <a:t>부서별 </a:t>
            </a:r>
            <a:r>
              <a:rPr lang="en-US" altLang="ko-KR" sz="1200" dirty="0" smtClean="0"/>
              <a:t>Inform. </a:t>
            </a:r>
            <a:r>
              <a:rPr lang="ko-KR" altLang="en-US" sz="1200" dirty="0" smtClean="0"/>
              <a:t>작성을 위한 초기 데이터의 통합 관리 부재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599560" y="1132467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AS-IS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분석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00113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latin typeface="+mn-ea"/>
                <a:ea typeface="+mn-ea"/>
              </a:rPr>
              <a:t>I. </a:t>
            </a:r>
            <a:r>
              <a:rPr lang="ko-KR" altLang="en-US" sz="2200" dirty="0" smtClean="0">
                <a:solidFill>
                  <a:srgbClr val="000000"/>
                </a:solidFill>
                <a:latin typeface="+mn-ea"/>
                <a:ea typeface="+mn-ea"/>
              </a:rPr>
              <a:t>개요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추진 목표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(2/2)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7A7A64-C27B-4C3C-BD46-546ED246FAF7}"/>
              </a:ext>
            </a:extLst>
          </p:cNvPr>
          <p:cNvSpPr/>
          <p:nvPr/>
        </p:nvSpPr>
        <p:spPr>
          <a:xfrm>
            <a:off x="619126" y="1536074"/>
            <a:ext cx="4405882" cy="238341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문제점 도출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226E5B-DE8B-4E5E-B667-1D62EBA1342F}"/>
              </a:ext>
            </a:extLst>
          </p:cNvPr>
          <p:cNvSpPr/>
          <p:nvPr/>
        </p:nvSpPr>
        <p:spPr>
          <a:xfrm>
            <a:off x="619125" y="1831241"/>
            <a:ext cx="4405883" cy="485560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2020</a:t>
            </a:r>
            <a:r>
              <a:rPr lang="ko-KR" altLang="en-US" sz="1000" dirty="0">
                <a:solidFill>
                  <a:schemeClr val="tx1"/>
                </a:solidFill>
              </a:rPr>
              <a:t>년 </a:t>
            </a:r>
            <a:r>
              <a:rPr lang="en-US" altLang="ko-KR" sz="1000" dirty="0">
                <a:solidFill>
                  <a:schemeClr val="tx1"/>
                </a:solidFill>
              </a:rPr>
              <a:t>S3D </a:t>
            </a:r>
            <a:r>
              <a:rPr lang="ko-KR" altLang="en-US" sz="1000" dirty="0">
                <a:solidFill>
                  <a:schemeClr val="tx1"/>
                </a:solidFill>
              </a:rPr>
              <a:t>도면 자동화 내역으로 추가하여 해당 내역 기술 검토 됨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시스템에서 </a:t>
            </a:r>
            <a:r>
              <a:rPr lang="en-US" altLang="ko-KR" sz="1000" dirty="0">
                <a:solidFill>
                  <a:schemeClr val="tx1"/>
                </a:solidFill>
              </a:rPr>
              <a:t>Plan/Section</a:t>
            </a:r>
            <a:r>
              <a:rPr lang="ko-KR" altLang="en-US" sz="1000" dirty="0">
                <a:solidFill>
                  <a:schemeClr val="tx1"/>
                </a:solidFill>
              </a:rPr>
              <a:t>에서 필요로 하는 </a:t>
            </a:r>
            <a:r>
              <a:rPr lang="en-US" altLang="ko-KR" sz="1000" dirty="0">
                <a:solidFill>
                  <a:schemeClr val="tx1"/>
                </a:solidFill>
              </a:rPr>
              <a:t>Dimensioning API</a:t>
            </a:r>
            <a:r>
              <a:rPr lang="ko-KR" altLang="en-US" sz="1000" dirty="0">
                <a:solidFill>
                  <a:schemeClr val="tx1"/>
                </a:solidFill>
              </a:rPr>
              <a:t>가 제공 안됨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 Inner/External </a:t>
            </a:r>
            <a:r>
              <a:rPr lang="en-US" altLang="ko-KR" sz="1000" dirty="0">
                <a:solidFill>
                  <a:schemeClr val="tx1"/>
                </a:solidFill>
              </a:rPr>
              <a:t>Dimension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en-US" altLang="ko-KR" sz="1000" dirty="0">
                <a:solidFill>
                  <a:schemeClr val="tx1"/>
                </a:solidFill>
              </a:rPr>
              <a:t>Call-out </a:t>
            </a:r>
            <a:r>
              <a:rPr lang="ko-KR" altLang="en-US" sz="1000" dirty="0">
                <a:solidFill>
                  <a:schemeClr val="tx1"/>
                </a:solidFill>
              </a:rPr>
              <a:t>표현 </a:t>
            </a:r>
            <a:r>
              <a:rPr lang="ko-KR" altLang="en-US" sz="1000" dirty="0" smtClean="0">
                <a:solidFill>
                  <a:schemeClr val="tx1"/>
                </a:solidFill>
              </a:rPr>
              <a:t>불가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err="1" smtClean="0">
                <a:solidFill>
                  <a:schemeClr val="tx1"/>
                </a:solidFill>
              </a:rPr>
              <a:t>HxGN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본사에 해당 기술 개발 가능 여부를 확인 요청하였음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EPC </a:t>
            </a:r>
            <a:r>
              <a:rPr lang="ko-KR" altLang="en-US" sz="1000" dirty="0" smtClean="0">
                <a:solidFill>
                  <a:schemeClr val="tx1"/>
                </a:solidFill>
              </a:rPr>
              <a:t>단일 회사를 위한 도면 생성 모듈 업그레이드는 불가하나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추가 개선 개발은 가능하다는 내역을 전달 받음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Default</a:t>
            </a:r>
            <a:r>
              <a:rPr lang="ko-KR" altLang="en-US" sz="1000" dirty="0" smtClean="0">
                <a:solidFill>
                  <a:schemeClr val="tx1"/>
                </a:solidFill>
              </a:rPr>
              <a:t>로 제공되지 않는 </a:t>
            </a:r>
            <a:r>
              <a:rPr lang="en-US" altLang="ko-KR" sz="1000" dirty="0" smtClean="0">
                <a:solidFill>
                  <a:schemeClr val="tx1"/>
                </a:solidFill>
              </a:rPr>
              <a:t>API</a:t>
            </a:r>
            <a:r>
              <a:rPr lang="ko-KR" altLang="en-US" sz="1000" dirty="0" smtClean="0">
                <a:solidFill>
                  <a:schemeClr val="tx1"/>
                </a:solidFill>
              </a:rPr>
              <a:t>에 대한 개발 시에는 많은 비용이 발생하여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효과성이</a:t>
            </a:r>
            <a:r>
              <a:rPr lang="ko-KR" altLang="en-US" sz="1000" dirty="0" smtClean="0">
                <a:solidFill>
                  <a:schemeClr val="tx1"/>
                </a:solidFill>
              </a:rPr>
              <a:t> 저하 될 것으로 판단되어 추가 개선 개발 검토 중단 됨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DA5C76-0928-44CB-B953-4CF3CFF3F6ED}"/>
              </a:ext>
            </a:extLst>
          </p:cNvPr>
          <p:cNvSpPr/>
          <p:nvPr/>
        </p:nvSpPr>
        <p:spPr>
          <a:xfrm>
            <a:off x="5103126" y="1536074"/>
            <a:ext cx="4405882" cy="238341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해결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방안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B4E49C0-A4FC-4122-B515-C1F6CD49331A}"/>
              </a:ext>
            </a:extLst>
          </p:cNvPr>
          <p:cNvSpPr/>
          <p:nvPr/>
        </p:nvSpPr>
        <p:spPr>
          <a:xfrm>
            <a:off x="5103127" y="1831241"/>
            <a:ext cx="4405882" cy="4855604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Auto CAD</a:t>
            </a:r>
            <a:r>
              <a:rPr lang="ko-KR" altLang="en-US" sz="1000" smtClean="0">
                <a:solidFill>
                  <a:schemeClr val="tx1"/>
                </a:solidFill>
              </a:rPr>
              <a:t>는 엔지니어에게 친화력이 높은 시스템임</a:t>
            </a:r>
            <a:endParaRPr lang="en-US" altLang="ko-KR" sz="100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Auto </a:t>
            </a:r>
            <a:r>
              <a:rPr lang="en-US" altLang="ko-KR" sz="1000" dirty="0">
                <a:solidFill>
                  <a:schemeClr val="tx1"/>
                </a:solidFill>
              </a:rPr>
              <a:t>CAD </a:t>
            </a:r>
            <a:r>
              <a:rPr lang="ko-KR" altLang="en-US" sz="1000" dirty="0">
                <a:solidFill>
                  <a:schemeClr val="tx1"/>
                </a:solidFill>
              </a:rPr>
              <a:t>기반에서 실행되는 </a:t>
            </a:r>
            <a:r>
              <a:rPr lang="en-US" altLang="ko-KR" sz="1000" dirty="0">
                <a:solidFill>
                  <a:schemeClr val="tx1"/>
                </a:solidFill>
              </a:rPr>
              <a:t>2D3D</a:t>
            </a:r>
            <a:r>
              <a:rPr lang="ko-KR" altLang="en-US" sz="1000" dirty="0">
                <a:solidFill>
                  <a:schemeClr val="tx1"/>
                </a:solidFill>
              </a:rPr>
              <a:t>의 경우 현업에서 요청하는 도면의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표현 방식 구현 가능함을 확인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Ex) Auto CAD .NET </a:t>
            </a:r>
            <a:r>
              <a:rPr lang="ko-KR" altLang="en-US" sz="1000" dirty="0" smtClean="0">
                <a:solidFill>
                  <a:schemeClr val="tx1"/>
                </a:solidFill>
              </a:rPr>
              <a:t>및 </a:t>
            </a:r>
            <a:r>
              <a:rPr lang="en-US" altLang="ko-KR" sz="1000" dirty="0" smtClean="0">
                <a:solidFill>
                  <a:schemeClr val="tx1"/>
                </a:solidFill>
              </a:rPr>
              <a:t>Lisp </a:t>
            </a:r>
            <a:r>
              <a:rPr lang="ko-KR" altLang="en-US" sz="1000" dirty="0" smtClean="0">
                <a:solidFill>
                  <a:schemeClr val="tx1"/>
                </a:solidFill>
              </a:rPr>
              <a:t>활용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2021</a:t>
            </a:r>
            <a:r>
              <a:rPr lang="ko-KR" altLang="en-US" sz="1000" dirty="0" smtClean="0">
                <a:solidFill>
                  <a:schemeClr val="tx1"/>
                </a:solidFill>
              </a:rPr>
              <a:t>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현업으로부터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2D3D </a:t>
            </a:r>
            <a:r>
              <a:rPr lang="ko-KR" altLang="en-US" sz="1000" dirty="0" smtClean="0">
                <a:solidFill>
                  <a:schemeClr val="tx1"/>
                </a:solidFill>
              </a:rPr>
              <a:t>시스템 </a:t>
            </a:r>
            <a:r>
              <a:rPr lang="en-US" altLang="ko-KR" sz="1000" dirty="0" smtClean="0">
                <a:solidFill>
                  <a:schemeClr val="tx1"/>
                </a:solidFill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</a:rPr>
              <a:t>차 개발 요구사항으로 도출 됨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 Loading </a:t>
            </a:r>
            <a:r>
              <a:rPr lang="ko-KR" altLang="en-US" sz="1000" dirty="0" smtClean="0">
                <a:solidFill>
                  <a:schemeClr val="tx1"/>
                </a:solidFill>
              </a:rPr>
              <a:t>및 </a:t>
            </a:r>
            <a:r>
              <a:rPr lang="en-US" altLang="ko-KR" sz="1000" dirty="0" smtClean="0">
                <a:solidFill>
                  <a:schemeClr val="tx1"/>
                </a:solidFill>
              </a:rPr>
              <a:t>Nozzle </a:t>
            </a:r>
            <a:r>
              <a:rPr lang="ko-KR" altLang="en-US" sz="1000" dirty="0" smtClean="0">
                <a:solidFill>
                  <a:schemeClr val="tx1"/>
                </a:solidFill>
              </a:rPr>
              <a:t>등의 </a:t>
            </a:r>
            <a:r>
              <a:rPr lang="en-US" altLang="ko-KR" sz="1000" dirty="0" smtClean="0">
                <a:solidFill>
                  <a:schemeClr val="tx1"/>
                </a:solidFill>
              </a:rPr>
              <a:t>Inform. </a:t>
            </a:r>
            <a:r>
              <a:rPr lang="ko-KR" altLang="en-US" sz="1000" dirty="0" smtClean="0">
                <a:solidFill>
                  <a:schemeClr val="tx1"/>
                </a:solidFill>
              </a:rPr>
              <a:t>도면 생성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 Inner/External </a:t>
            </a:r>
            <a:r>
              <a:rPr lang="en-US" altLang="ko-KR" sz="1000" dirty="0">
                <a:solidFill>
                  <a:schemeClr val="tx1"/>
                </a:solidFill>
              </a:rPr>
              <a:t>Dimension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en-US" altLang="ko-KR" sz="1000" dirty="0">
                <a:solidFill>
                  <a:schemeClr val="tx1"/>
                </a:solidFill>
              </a:rPr>
              <a:t>Call-out </a:t>
            </a:r>
            <a:r>
              <a:rPr lang="ko-KR" altLang="en-US" sz="1000" dirty="0">
                <a:solidFill>
                  <a:schemeClr val="tx1"/>
                </a:solidFill>
              </a:rPr>
              <a:t>표현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 Weight Library </a:t>
            </a:r>
            <a:r>
              <a:rPr lang="ko-KR" altLang="en-US" sz="1000" dirty="0" smtClean="0">
                <a:solidFill>
                  <a:schemeClr val="tx1"/>
                </a:solidFill>
              </a:rPr>
              <a:t>구축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개발 중 </a:t>
            </a:r>
            <a:r>
              <a:rPr lang="en-US" altLang="ko-KR" sz="1000" dirty="0" smtClean="0">
                <a:solidFill>
                  <a:schemeClr val="tx1"/>
                </a:solidFill>
              </a:rPr>
              <a:t>STAAD </a:t>
            </a:r>
            <a:r>
              <a:rPr lang="ko-KR" altLang="en-US" sz="1000" dirty="0" smtClean="0">
                <a:solidFill>
                  <a:schemeClr val="tx1"/>
                </a:solidFill>
              </a:rPr>
              <a:t>시스템과의 </a:t>
            </a:r>
            <a:r>
              <a:rPr lang="en-US" altLang="ko-KR" sz="1000" dirty="0" smtClean="0">
                <a:solidFill>
                  <a:schemeClr val="tx1"/>
                </a:solidFill>
              </a:rPr>
              <a:t>Loading Data </a:t>
            </a:r>
            <a:r>
              <a:rPr lang="ko-KR" altLang="en-US" sz="1000" dirty="0" smtClean="0">
                <a:solidFill>
                  <a:schemeClr val="tx1"/>
                </a:solidFill>
              </a:rPr>
              <a:t>연계 개발 요청 됨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76536" y="3806525"/>
            <a:ext cx="3949932" cy="2819147"/>
            <a:chOff x="2947284" y="2554353"/>
            <a:chExt cx="4528473" cy="323206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285F41A-8E00-445C-AEBB-EC6ECABBE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284" y="2554353"/>
              <a:ext cx="4528473" cy="323206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C7E4884-8314-46CD-9312-C5529907AE4F}"/>
                </a:ext>
              </a:extLst>
            </p:cNvPr>
            <p:cNvSpPr/>
            <p:nvPr/>
          </p:nvSpPr>
          <p:spPr>
            <a:xfrm>
              <a:off x="6171533" y="4170384"/>
              <a:ext cx="992824" cy="123399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4350D7B-5BAD-466A-9D7A-A6837A661FEF}"/>
                </a:ext>
              </a:extLst>
            </p:cNvPr>
            <p:cNvSpPr/>
            <p:nvPr/>
          </p:nvSpPr>
          <p:spPr>
            <a:xfrm>
              <a:off x="6559035" y="3095583"/>
              <a:ext cx="765687" cy="742519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6ADFFD4-E6F1-4959-B535-EA18E78A8C52}"/>
                </a:ext>
              </a:extLst>
            </p:cNvPr>
            <p:cNvSpPr/>
            <p:nvPr/>
          </p:nvSpPr>
          <p:spPr>
            <a:xfrm>
              <a:off x="4075343" y="4261524"/>
              <a:ext cx="765687" cy="742519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998E96-FAE7-47CC-A98A-AFDCA2D089AE}"/>
                </a:ext>
              </a:extLst>
            </p:cNvPr>
            <p:cNvSpPr/>
            <p:nvPr/>
          </p:nvSpPr>
          <p:spPr>
            <a:xfrm>
              <a:off x="4879525" y="3095583"/>
              <a:ext cx="1231641" cy="2308796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99560" y="1132467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AS-IS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분석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23386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latin typeface="+mn-ea"/>
                <a:ea typeface="+mn-ea"/>
              </a:rPr>
              <a:t>I. </a:t>
            </a:r>
            <a:r>
              <a:rPr lang="ko-KR" altLang="en-US" sz="2200" dirty="0" smtClean="0">
                <a:solidFill>
                  <a:srgbClr val="000000"/>
                </a:solidFill>
                <a:latin typeface="+mn-ea"/>
                <a:ea typeface="+mn-ea"/>
              </a:rPr>
              <a:t>개요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추진 목표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(2/2)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0" name="직선 연결선 49"/>
          <p:cNvCxnSpPr/>
          <p:nvPr/>
        </p:nvCxnSpPr>
        <p:spPr bwMode="auto">
          <a:xfrm>
            <a:off x="303007" y="6151357"/>
            <a:ext cx="920600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모서리가 둥근 직사각형 56"/>
          <p:cNvSpPr/>
          <p:nvPr/>
        </p:nvSpPr>
        <p:spPr>
          <a:xfrm>
            <a:off x="1376031" y="6222982"/>
            <a:ext cx="3016502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  <a:latin typeface="+mn-ea"/>
              </a:rPr>
              <a:t>2D3D Layout Drawing</a:t>
            </a:r>
            <a:endParaRPr lang="en-US" altLang="ko-KR" sz="7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376030" y="6344750"/>
            <a:ext cx="2762244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2D3D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시스템으로 작성한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Layout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도면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240082" y="6231742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</a:rPr>
              <a:t>1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76030" y="6517236"/>
            <a:ext cx="3016503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+mj-ea"/>
              </a:rPr>
              <a:t>구조 해석 연계 데이터</a:t>
            </a:r>
            <a:endParaRPr lang="en-US" altLang="ko-KR" sz="7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376030" y="6639004"/>
            <a:ext cx="2762244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Piperack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자동화 설계를 위한 연계 데이터 생성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240082" y="6525996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3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3720797" y="6222982"/>
            <a:ext cx="1510264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  <a:latin typeface="+mj-ea"/>
              </a:rPr>
              <a:t>Inform. Drawing</a:t>
            </a:r>
            <a:endParaRPr lang="en-US" altLang="ko-KR" sz="7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3720796" y="6344750"/>
            <a:ext cx="3016503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2D3D Layout Drawing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기반의 </a:t>
            </a: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Piperack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Loading Inform.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584848" y="6231742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2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479136" y="6215155"/>
            <a:ext cx="585996" cy="520545"/>
            <a:chOff x="6151951" y="3489989"/>
            <a:chExt cx="536700" cy="520545"/>
          </a:xfrm>
        </p:grpSpPr>
        <p:sp>
          <p:nvSpPr>
            <p:cNvPr id="86" name="직사각형 85"/>
            <p:cNvSpPr/>
            <p:nvPr/>
          </p:nvSpPr>
          <p:spPr bwMode="auto">
            <a:xfrm>
              <a:off x="6151951" y="3489989"/>
              <a:ext cx="536700" cy="520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7" name="TextBox 89"/>
            <p:cNvSpPr txBox="1">
              <a:spLocks noChangeArrowheads="1"/>
            </p:cNvSpPr>
            <p:nvPr/>
          </p:nvSpPr>
          <p:spPr bwMode="auto">
            <a:xfrm>
              <a:off x="6151951" y="3489989"/>
              <a:ext cx="536700" cy="520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rIns="36000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ko-KR" altLang="en-US" sz="9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개발범위</a:t>
              </a:r>
            </a:p>
          </p:txBody>
        </p:sp>
      </p:grpSp>
      <p:cxnSp>
        <p:nvCxnSpPr>
          <p:cNvPr id="91" name="직선 연결선 90"/>
          <p:cNvCxnSpPr/>
          <p:nvPr/>
        </p:nvCxnSpPr>
        <p:spPr>
          <a:xfrm>
            <a:off x="6560695" y="6203755"/>
            <a:ext cx="0" cy="6542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모서리가 둥근 직사각형 221">
            <a:extLst>
              <a:ext uri="{FF2B5EF4-FFF2-40B4-BE49-F238E27FC236}">
                <a16:creationId xmlns:a16="http://schemas.microsoft.com/office/drawing/2014/main" id="{B165A107-73FD-405F-B36A-A554BA0C26C1}"/>
              </a:ext>
            </a:extLst>
          </p:cNvPr>
          <p:cNvSpPr/>
          <p:nvPr/>
        </p:nvSpPr>
        <p:spPr>
          <a:xfrm>
            <a:off x="6927817" y="6231741"/>
            <a:ext cx="2773669" cy="57688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rgbClr val="0070C0"/>
                </a:solidFill>
                <a:latin typeface="+mj-ea"/>
                <a:ea typeface="+mj-ea"/>
              </a:rPr>
              <a:t>*Legend</a:t>
            </a:r>
            <a:endParaRPr lang="en-US" altLang="ko-KR" sz="8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chemeClr val="tx1"/>
                </a:solidFill>
                <a:latin typeface="+mj-ea"/>
                <a:ea typeface="+mj-ea"/>
              </a:rPr>
              <a:t>S3D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: Smart </a:t>
            </a:r>
            <a:r>
              <a:rPr lang="en-US" altLang="ko-KR" sz="800" dirty="0" smtClean="0">
                <a:solidFill>
                  <a:schemeClr val="tx1"/>
                </a:solidFill>
                <a:latin typeface="+mj-ea"/>
                <a:ea typeface="+mj-ea"/>
              </a:rPr>
              <a:t>3D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 smtClean="0">
                <a:solidFill>
                  <a:schemeClr val="tx1"/>
                </a:solidFill>
                <a:latin typeface="+mj-ea"/>
                <a:ea typeface="+mj-ea"/>
              </a:rPr>
              <a:t>PDMS : Plant Design Management System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 smtClean="0">
                <a:solidFill>
                  <a:schemeClr val="tx1"/>
                </a:solidFill>
                <a:latin typeface="+mj-ea"/>
                <a:ea typeface="+mj-ea"/>
              </a:rPr>
              <a:t>2D3D : 2D </a:t>
            </a:r>
            <a:r>
              <a:rPr lang="ko-KR" altLang="en-US" sz="800" dirty="0" smtClean="0">
                <a:solidFill>
                  <a:schemeClr val="tx1"/>
                </a:solidFill>
                <a:latin typeface="+mj-ea"/>
                <a:ea typeface="+mj-ea"/>
              </a:rPr>
              <a:t>기반 </a:t>
            </a:r>
            <a:r>
              <a:rPr lang="en-US" altLang="ko-KR" sz="800" dirty="0" smtClean="0">
                <a:solidFill>
                  <a:schemeClr val="tx1"/>
                </a:solidFill>
                <a:latin typeface="+mj-ea"/>
                <a:ea typeface="+mj-ea"/>
              </a:rPr>
              <a:t>3D </a:t>
            </a:r>
            <a:r>
              <a:rPr lang="ko-KR" altLang="en-US" sz="800" dirty="0" smtClean="0">
                <a:solidFill>
                  <a:schemeClr val="tx1"/>
                </a:solidFill>
                <a:latin typeface="+mj-ea"/>
                <a:ea typeface="+mj-ea"/>
              </a:rPr>
              <a:t>모델링 자동화 시스템</a:t>
            </a:r>
            <a:endParaRPr lang="en-US" altLang="ko-KR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720797" y="6517236"/>
            <a:ext cx="1510264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+mj-ea"/>
              </a:rPr>
              <a:t>자동화 </a:t>
            </a:r>
            <a:r>
              <a:rPr lang="en-US" altLang="ko-KR" sz="700" b="1" dirty="0" smtClean="0">
                <a:solidFill>
                  <a:schemeClr val="tx1"/>
                </a:solidFill>
                <a:latin typeface="+mj-ea"/>
              </a:rPr>
              <a:t>AI </a:t>
            </a:r>
            <a:r>
              <a:rPr lang="ko-KR" altLang="en-US" sz="700" b="1" dirty="0" smtClean="0">
                <a:solidFill>
                  <a:schemeClr val="tx1"/>
                </a:solidFill>
                <a:latin typeface="+mj-ea"/>
              </a:rPr>
              <a:t>설계 프로그램 </a:t>
            </a:r>
            <a:endParaRPr lang="en-US" altLang="ko-KR" sz="7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3720796" y="6639004"/>
            <a:ext cx="3016503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Piperack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자동화 설계 프로그램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스마트엔지니어링팀 추진 범위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584848" y="6525996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4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 rot="16200000">
            <a:off x="-490964" y="2186261"/>
            <a:ext cx="2200626" cy="2552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R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900" b="0" i="0" u="none" strike="noStrike" cap="none" normalizeH="0" baseline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latin typeface="맑은 고딕" pitchFamily="50" charset="-127"/>
                <a:ea typeface="맑은 고딕" pitchFamily="50" charset="-127"/>
              </a:rPr>
              <a:t>AS-IS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9285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16200000">
            <a:off x="-714173" y="4643956"/>
            <a:ext cx="2647042" cy="2552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R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900" b="0" i="0" u="none" strike="noStrike" cap="none" normalizeH="0" baseline="0">
                <a:ln>
                  <a:noFill/>
                </a:ln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r>
              <a:rPr lang="en-US" altLang="ko-KR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85A"/>
                </a:solidFill>
                <a:latin typeface="맑은 고딕" pitchFamily="50" charset="-127"/>
                <a:ea typeface="맑은 고딕" pitchFamily="50" charset="-127"/>
              </a:rPr>
              <a:t>TO-BE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9285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51" y="1207888"/>
            <a:ext cx="8734960" cy="2214560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35" y="3452536"/>
            <a:ext cx="8736876" cy="2642556"/>
          </a:xfrm>
          <a:prstGeom prst="rect">
            <a:avLst/>
          </a:prstGeom>
        </p:spPr>
      </p:pic>
      <p:sp>
        <p:nvSpPr>
          <p:cNvPr id="103" name="타원 102"/>
          <p:cNvSpPr/>
          <p:nvPr/>
        </p:nvSpPr>
        <p:spPr>
          <a:xfrm>
            <a:off x="2576736" y="3931531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</a:rPr>
              <a:t>1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3334916" y="4781589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2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334916" y="5284297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3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4270702" y="5672589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4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3106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latin typeface="+mn-ea"/>
                <a:ea typeface="+mn-ea"/>
              </a:rPr>
              <a:t>I. </a:t>
            </a:r>
            <a:r>
              <a:rPr lang="ko-KR" altLang="en-US" sz="2200" dirty="0" smtClean="0">
                <a:solidFill>
                  <a:srgbClr val="000000"/>
                </a:solidFill>
                <a:latin typeface="+mn-ea"/>
                <a:ea typeface="+mn-ea"/>
              </a:rPr>
              <a:t>개요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19125" y="836712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추진 목표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(2/2)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9560" y="1164408"/>
            <a:ext cx="1665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TO-BE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분석</a:t>
            </a:r>
            <a:endParaRPr lang="ko-KR" altLang="en-US" sz="1200" b="1" dirty="0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2B2C60A-215F-46DB-8965-27BF70868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" y="1677187"/>
            <a:ext cx="2952006" cy="13038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9F7222-6D18-4DBC-8ADC-48D39B368F31}"/>
              </a:ext>
            </a:extLst>
          </p:cNvPr>
          <p:cNvSpPr txBox="1"/>
          <p:nvPr/>
        </p:nvSpPr>
        <p:spPr>
          <a:xfrm>
            <a:off x="913621" y="2900269"/>
            <a:ext cx="29562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i="1" dirty="0"/>
              <a:t>* </a:t>
            </a:r>
            <a:r>
              <a:rPr lang="ko-KR" altLang="en-US" sz="800" i="1" dirty="0"/>
              <a:t>출처 </a:t>
            </a:r>
            <a:r>
              <a:rPr lang="en-US" altLang="ko-KR" sz="800" i="1" dirty="0"/>
              <a:t>: HGI-S-CV-G-3-042.</a:t>
            </a:r>
            <a:r>
              <a:rPr lang="ko-KR" altLang="en-US" sz="800" i="1" dirty="0"/>
              <a:t> 설계 </a:t>
            </a:r>
            <a:r>
              <a:rPr lang="en-US" altLang="ko-KR" sz="800" i="1" dirty="0"/>
              <a:t>Loading Inform. </a:t>
            </a:r>
            <a:r>
              <a:rPr lang="ko-KR" altLang="en-US" sz="800" i="1" dirty="0"/>
              <a:t>적용 지침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28A944-BFA9-44EC-8509-38A494332075}"/>
              </a:ext>
            </a:extLst>
          </p:cNvPr>
          <p:cNvSpPr/>
          <p:nvPr/>
        </p:nvSpPr>
        <p:spPr>
          <a:xfrm>
            <a:off x="913622" y="2438153"/>
            <a:ext cx="2075112" cy="176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48544" y="3208156"/>
            <a:ext cx="4495804" cy="2899292"/>
            <a:chOff x="457196" y="2926857"/>
            <a:chExt cx="5691675" cy="367049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D0A85B9-5B9D-40CF-85EC-F15FB9831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60"/>
            <a:stretch/>
          </p:blipFill>
          <p:spPr>
            <a:xfrm>
              <a:off x="457196" y="4527999"/>
              <a:ext cx="5691673" cy="92992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8D001C9-1CE5-4CAD-878D-787317E8BD29}"/>
                </a:ext>
              </a:extLst>
            </p:cNvPr>
            <p:cNvSpPr/>
            <p:nvPr/>
          </p:nvSpPr>
          <p:spPr>
            <a:xfrm>
              <a:off x="457196" y="4280326"/>
              <a:ext cx="5691673" cy="23834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Loading Table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4B46BD0-2976-45D3-B327-B6BCEBA07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97" y="3165198"/>
              <a:ext cx="5691674" cy="94176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37C9B79-AF3A-4607-AE7C-F853BBC23E35}"/>
                </a:ext>
              </a:extLst>
            </p:cNvPr>
            <p:cNvSpPr/>
            <p:nvPr/>
          </p:nvSpPr>
          <p:spPr>
            <a:xfrm>
              <a:off x="4898569" y="3165198"/>
              <a:ext cx="289249" cy="941763"/>
            </a:xfrm>
            <a:prstGeom prst="rect">
              <a:avLst/>
            </a:prstGeom>
            <a:solidFill>
              <a:srgbClr val="FF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55245E2-5EE1-45A3-B94F-CF6D3E948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7962"/>
            <a:stretch/>
          </p:blipFill>
          <p:spPr>
            <a:xfrm>
              <a:off x="3862871" y="3129427"/>
              <a:ext cx="876248" cy="1170772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15DE4BB-72A5-4D36-9921-40DA8F1A775D}"/>
                </a:ext>
              </a:extLst>
            </p:cNvPr>
            <p:cNvSpPr/>
            <p:nvPr/>
          </p:nvSpPr>
          <p:spPr>
            <a:xfrm>
              <a:off x="3821802" y="3200969"/>
              <a:ext cx="954129" cy="1079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B16F94C-4F8C-4C7D-86AE-6146CF4659A6}"/>
                </a:ext>
              </a:extLst>
            </p:cNvPr>
            <p:cNvSpPr/>
            <p:nvPr/>
          </p:nvSpPr>
          <p:spPr>
            <a:xfrm>
              <a:off x="457197" y="2926857"/>
              <a:ext cx="5691674" cy="23834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Line list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78DC195-95D5-4A1B-B45B-A7CF44763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956" b="51755"/>
            <a:stretch/>
          </p:blipFill>
          <p:spPr>
            <a:xfrm>
              <a:off x="457196" y="5911946"/>
              <a:ext cx="5691673" cy="685406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875DF2A-FE33-4A56-9A6A-556B3D02A899}"/>
                </a:ext>
              </a:extLst>
            </p:cNvPr>
            <p:cNvSpPr/>
            <p:nvPr/>
          </p:nvSpPr>
          <p:spPr>
            <a:xfrm>
              <a:off x="457196" y="5656518"/>
              <a:ext cx="5691673" cy="23834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CAESARII Load List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2EE85929-0208-4F20-A3BE-84C0F10540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0" r="2344"/>
          <a:stretch/>
        </p:blipFill>
        <p:spPr>
          <a:xfrm>
            <a:off x="5872255" y="3069167"/>
            <a:ext cx="3553706" cy="253635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254E65-BFCC-4F62-B28E-16BA5AE7DA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5096" y="1812940"/>
            <a:ext cx="3553707" cy="104020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D6A3F4-6824-4BB0-916A-8030DD5404BD}"/>
              </a:ext>
            </a:extLst>
          </p:cNvPr>
          <p:cNvSpPr/>
          <p:nvPr/>
        </p:nvSpPr>
        <p:spPr>
          <a:xfrm>
            <a:off x="5875096" y="1625903"/>
            <a:ext cx="3553707" cy="187037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Plan Drawing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FBD644F-9FC9-489D-81DD-1D071CAA988D}"/>
              </a:ext>
            </a:extLst>
          </p:cNvPr>
          <p:cNvSpPr/>
          <p:nvPr/>
        </p:nvSpPr>
        <p:spPr>
          <a:xfrm>
            <a:off x="5875096" y="2885426"/>
            <a:ext cx="3553707" cy="187037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Section Drawing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8CD683-1656-4F8D-AF6A-C14453D3A0B3}"/>
              </a:ext>
            </a:extLst>
          </p:cNvPr>
          <p:cNvSpPr/>
          <p:nvPr/>
        </p:nvSpPr>
        <p:spPr>
          <a:xfrm>
            <a:off x="5875096" y="5615580"/>
            <a:ext cx="3553707" cy="187037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Loading Inform. Data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D09BFE-6FE6-4C09-9E56-483884AA3034}"/>
              </a:ext>
            </a:extLst>
          </p:cNvPr>
          <p:cNvSpPr/>
          <p:nvPr/>
        </p:nvSpPr>
        <p:spPr>
          <a:xfrm>
            <a:off x="5872254" y="5826090"/>
            <a:ext cx="1047848" cy="307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Civil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AB1C7B-4697-499C-ABF3-4E8F2AC959EC}"/>
              </a:ext>
            </a:extLst>
          </p:cNvPr>
          <p:cNvSpPr/>
          <p:nvPr/>
        </p:nvSpPr>
        <p:spPr>
          <a:xfrm>
            <a:off x="7125183" y="5826090"/>
            <a:ext cx="1047848" cy="307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Analysis Pipe &amp;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Non Analysis Pipe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B35C5E-D7B4-4426-9579-3E3852C52CA9}"/>
              </a:ext>
            </a:extLst>
          </p:cNvPr>
          <p:cNvSpPr/>
          <p:nvPr/>
        </p:nvSpPr>
        <p:spPr>
          <a:xfrm>
            <a:off x="8378113" y="5826090"/>
            <a:ext cx="1047848" cy="307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Tray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22E857-4A50-4B58-9466-D3D7518140F7}"/>
              </a:ext>
            </a:extLst>
          </p:cNvPr>
          <p:cNvGrpSpPr/>
          <p:nvPr/>
        </p:nvGrpSpPr>
        <p:grpSpPr>
          <a:xfrm>
            <a:off x="848544" y="6160110"/>
            <a:ext cx="8856984" cy="509250"/>
            <a:chOff x="457195" y="6088619"/>
            <a:chExt cx="11485983" cy="68540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14F88B-93FE-4633-AB7B-3BD01D82BF15}"/>
                </a:ext>
              </a:extLst>
            </p:cNvPr>
            <p:cNvSpPr/>
            <p:nvPr/>
          </p:nvSpPr>
          <p:spPr>
            <a:xfrm>
              <a:off x="6369098" y="6241373"/>
              <a:ext cx="5574080" cy="391885"/>
            </a:xfrm>
            <a:prstGeom prst="rect">
              <a:avLst/>
            </a:prstGeom>
            <a:solidFill>
              <a:srgbClr val="00206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/>
                <a:t>Loading Inform. </a:t>
              </a:r>
              <a:r>
                <a:rPr lang="ko-KR" altLang="en-US" sz="1300" b="1" dirty="0"/>
                <a:t>생</a:t>
              </a:r>
              <a:r>
                <a:rPr lang="ko-KR" altLang="en-US" sz="1300" b="1" dirty="0" smtClean="0"/>
                <a:t>성 </a:t>
              </a:r>
              <a:r>
                <a:rPr lang="ko-KR" altLang="en-US" sz="1300" b="1" dirty="0"/>
                <a:t>자동화</a:t>
              </a:r>
            </a:p>
          </p:txBody>
        </p:sp>
        <p:sp>
          <p:nvSpPr>
            <p:cNvPr id="44" name="화살표: 오른쪽 27">
              <a:extLst>
                <a:ext uri="{FF2B5EF4-FFF2-40B4-BE49-F238E27FC236}">
                  <a16:creationId xmlns:a16="http://schemas.microsoft.com/office/drawing/2014/main" id="{E518B827-E750-4CFE-AB5A-254FDE86865A}"/>
                </a:ext>
              </a:extLst>
            </p:cNvPr>
            <p:cNvSpPr/>
            <p:nvPr/>
          </p:nvSpPr>
          <p:spPr>
            <a:xfrm>
              <a:off x="457195" y="6088619"/>
              <a:ext cx="6050954" cy="685406"/>
            </a:xfrm>
            <a:prstGeom prst="rightArrow">
              <a:avLst>
                <a:gd name="adj1" fmla="val 50000"/>
                <a:gd name="adj2" fmla="val 28219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B456A77-F4E4-466E-9127-FF00635C5843}"/>
                </a:ext>
              </a:extLst>
            </p:cNvPr>
            <p:cNvSpPr/>
            <p:nvPr/>
          </p:nvSpPr>
          <p:spPr>
            <a:xfrm>
              <a:off x="457195" y="6241374"/>
              <a:ext cx="5691673" cy="391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Loading Inform. Reference Data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5687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ounded Rectangle 101"/>
          <p:cNvSpPr/>
          <p:nvPr>
            <p:custDataLst>
              <p:tags r:id="rId1"/>
            </p:custDataLst>
          </p:nvPr>
        </p:nvSpPr>
        <p:spPr>
          <a:xfrm>
            <a:off x="5770002" y="6196834"/>
            <a:ext cx="723863" cy="586076"/>
          </a:xfrm>
          <a:prstGeom prst="roundRect">
            <a:avLst>
              <a:gd name="adj" fmla="val 10054"/>
            </a:avLst>
          </a:prstGeom>
          <a:solidFill>
            <a:schemeClr val="bg1"/>
          </a:solidFill>
          <a:ln w="6350" cap="flat">
            <a:solidFill>
              <a:schemeClr val="bg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3152" rIns="1800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spcBef>
                <a:spcPts val="0"/>
              </a:spcBef>
            </a:pPr>
            <a:endParaRPr lang="en-US" altLang="ko-KR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8" name="Rounded Rectangle 101"/>
          <p:cNvSpPr/>
          <p:nvPr>
            <p:custDataLst>
              <p:tags r:id="rId2"/>
            </p:custDataLst>
          </p:nvPr>
        </p:nvSpPr>
        <p:spPr>
          <a:xfrm>
            <a:off x="4799025" y="6186294"/>
            <a:ext cx="723863" cy="586076"/>
          </a:xfrm>
          <a:prstGeom prst="roundRect">
            <a:avLst>
              <a:gd name="adj" fmla="val 10054"/>
            </a:avLst>
          </a:prstGeom>
          <a:solidFill>
            <a:schemeClr val="bg1"/>
          </a:solidFill>
          <a:ln w="6350" cap="flat">
            <a:solidFill>
              <a:schemeClr val="bg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3152" rIns="1800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spcBef>
                <a:spcPts val="0"/>
              </a:spcBef>
            </a:pPr>
            <a:endParaRPr lang="en-US" altLang="ko-KR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5" name="Rounded Rectangle 101"/>
          <p:cNvSpPr/>
          <p:nvPr>
            <p:custDataLst>
              <p:tags r:id="rId3"/>
            </p:custDataLst>
          </p:nvPr>
        </p:nvSpPr>
        <p:spPr>
          <a:xfrm>
            <a:off x="3825252" y="6191911"/>
            <a:ext cx="723863" cy="586076"/>
          </a:xfrm>
          <a:prstGeom prst="roundRect">
            <a:avLst>
              <a:gd name="adj" fmla="val 10054"/>
            </a:avLst>
          </a:prstGeom>
          <a:solidFill>
            <a:schemeClr val="bg1"/>
          </a:solidFill>
          <a:ln w="6350" cap="flat">
            <a:solidFill>
              <a:schemeClr val="bg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3152" rIns="1800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spcBef>
                <a:spcPts val="0"/>
              </a:spcBef>
            </a:pPr>
            <a:endParaRPr lang="en-US" altLang="ko-KR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 smtClean="0">
                <a:latin typeface="+mn-ea"/>
                <a:ea typeface="+mn-ea"/>
              </a:rPr>
              <a:t>I. </a:t>
            </a:r>
            <a:r>
              <a:rPr lang="ko-KR" altLang="en-US" sz="2200" dirty="0" smtClean="0">
                <a:solidFill>
                  <a:srgbClr val="000000"/>
                </a:solidFill>
                <a:latin typeface="+mn-ea"/>
                <a:ea typeface="+mn-ea"/>
              </a:rPr>
              <a:t>개요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추진 전략</a:t>
            </a:r>
          </a:p>
        </p:txBody>
      </p:sp>
      <p:sp>
        <p:nvSpPr>
          <p:cNvPr id="7" name="내용 개체 틀 13"/>
          <p:cNvSpPr txBox="1">
            <a:spLocks/>
          </p:cNvSpPr>
          <p:nvPr/>
        </p:nvSpPr>
        <p:spPr>
          <a:xfrm>
            <a:off x="272480" y="1219127"/>
            <a:ext cx="8752335" cy="1522114"/>
          </a:xfrm>
          <a:prstGeom prst="rect">
            <a:avLst/>
          </a:prstGeom>
        </p:spPr>
        <p:txBody>
          <a:bodyPr/>
          <a:lstStyle>
            <a:lvl1pPr marL="0" indent="-180000" algn="l" defTabSz="914228" rtl="0" eaLnBrk="1" latinLnBrk="1" hangingPunct="1">
              <a:lnSpc>
                <a:spcPct val="150000"/>
              </a:lnSpc>
              <a:spcBef>
                <a:spcPct val="20000"/>
              </a:spcBef>
              <a:buFont typeface="+mj-lt"/>
              <a:buAutoNum type="arabicPeriod"/>
              <a:defRPr lang="ko-KR" altLang="en-US" sz="1200" b="1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96000" indent="-180000" algn="l" defTabSz="914228" rtl="0" eaLnBrk="1" latinLnBrk="1" hangingPunct="1">
              <a:lnSpc>
                <a:spcPts val="1500"/>
              </a:lnSpc>
              <a:spcBef>
                <a:spcPct val="20000"/>
              </a:spcBef>
              <a:buFont typeface="+mj-lt"/>
              <a:buAutoNum type="arabicParenR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914228" rtl="0" eaLnBrk="1" latinLnBrk="1" hangingPunct="1">
              <a:lnSpc>
                <a:spcPts val="1250"/>
              </a:lnSpc>
              <a:spcBef>
                <a:spcPct val="20000"/>
              </a:spcBef>
              <a:buFont typeface="+mj-ea"/>
              <a:buAutoNum type="circleNumDbPlain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3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7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2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4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69" indent="-228557" algn="l" defTabSz="91422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buNone/>
              <a:defRPr/>
            </a:pPr>
            <a:r>
              <a:rPr lang="ko-KR" altLang="en-US" sz="1000" b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1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) 2D3D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시스템 구축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: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 초기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Layout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및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Inform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용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Sketch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작성 가능 →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2D3D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중심 설계 기반 구축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 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(2020~2021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년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) </a:t>
            </a: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 2) 2D3D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시스템 기반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Inform. Drawing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자동화 기술개발 →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2D3D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시스템 중심의 설계 프로세스 구현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(2021~2022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년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)</a:t>
            </a: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     </a:t>
            </a:r>
            <a:r>
              <a:rPr lang="en-US" altLang="ko-KR" sz="1000" dirty="0">
                <a:solidFill>
                  <a:srgbClr val="0070C0"/>
                </a:solidFill>
              </a:rPr>
              <a:t>① </a:t>
            </a:r>
            <a:r>
              <a:rPr lang="ko-KR" altLang="en-US" sz="1000" dirty="0">
                <a:solidFill>
                  <a:srgbClr val="0070C0"/>
                </a:solidFill>
              </a:rPr>
              <a:t>부서 간 </a:t>
            </a:r>
            <a:r>
              <a:rPr lang="en-US" altLang="ko-KR" sz="1000" dirty="0">
                <a:solidFill>
                  <a:srgbClr val="0070C0"/>
                </a:solidFill>
              </a:rPr>
              <a:t>Inform. </a:t>
            </a:r>
            <a:r>
              <a:rPr lang="ko-KR" altLang="en-US" sz="1000" dirty="0">
                <a:solidFill>
                  <a:srgbClr val="0070C0"/>
                </a:solidFill>
              </a:rPr>
              <a:t>업무 프로세스 분석 </a:t>
            </a:r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en-US" altLang="ko-KR" sz="1000" dirty="0" smtClean="0">
                <a:solidFill>
                  <a:srgbClr val="0070C0"/>
                </a:solidFill>
              </a:rPr>
              <a:t>2021/02~10)</a:t>
            </a:r>
            <a:endParaRPr lang="en-US" altLang="ko-KR" sz="1000" dirty="0">
              <a:solidFill>
                <a:srgbClr val="0070C0"/>
              </a:solidFill>
            </a:endParaRPr>
          </a:p>
          <a:p>
            <a:pPr lvl="0" indent="0">
              <a:buNone/>
              <a:defRPr/>
            </a:pPr>
            <a:r>
              <a:rPr lang="en-US" altLang="ko-KR" sz="1000" dirty="0">
                <a:solidFill>
                  <a:srgbClr val="0070C0"/>
                </a:solidFill>
              </a:rPr>
              <a:t>      ② 2D3D </a:t>
            </a:r>
            <a:r>
              <a:rPr lang="ko-KR" altLang="en-US" sz="1000" dirty="0">
                <a:solidFill>
                  <a:srgbClr val="0070C0"/>
                </a:solidFill>
              </a:rPr>
              <a:t>도면 기반 </a:t>
            </a:r>
            <a:r>
              <a:rPr lang="en-US" altLang="ko-KR" sz="1000" dirty="0" smtClean="0">
                <a:solidFill>
                  <a:srgbClr val="0070C0"/>
                </a:solidFill>
              </a:rPr>
              <a:t>Loading </a:t>
            </a:r>
            <a:r>
              <a:rPr lang="en-US" altLang="ko-KR" sz="1000" dirty="0">
                <a:solidFill>
                  <a:srgbClr val="0070C0"/>
                </a:solidFill>
              </a:rPr>
              <a:t>Inform. </a:t>
            </a:r>
            <a:r>
              <a:rPr lang="ko-KR" altLang="en-US" sz="1000" dirty="0" smtClean="0">
                <a:solidFill>
                  <a:srgbClr val="0070C0"/>
                </a:solidFill>
              </a:rPr>
              <a:t>자동화 </a:t>
            </a:r>
            <a:r>
              <a:rPr lang="en-US" altLang="ko-KR" sz="1000" dirty="0" smtClean="0">
                <a:solidFill>
                  <a:srgbClr val="0070C0"/>
                </a:solidFill>
              </a:rPr>
              <a:t>(2021/05~2022/04)</a:t>
            </a: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     ③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2D3D </a:t>
            </a:r>
            <a:r>
              <a:rPr lang="ko-KR" altLang="en-US" sz="1000" b="0" dirty="0">
                <a:solidFill>
                  <a:sysClr val="windowText" lastClr="000000"/>
                </a:solidFill>
              </a:rPr>
              <a:t>도면 기반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Nozzle Inform.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자동화 </a:t>
            </a:r>
            <a:r>
              <a:rPr lang="en-US" altLang="ko-KR" sz="1000" b="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2022/03~2022/10)</a:t>
            </a:r>
          </a:p>
          <a:p>
            <a:pPr lvl="0" indent="0">
              <a:buNone/>
              <a:defRPr/>
            </a:pPr>
            <a:r>
              <a:rPr lang="en-US" altLang="ko-KR" sz="1000" b="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 3) 2D3D 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시스템 확대 적용 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(2023</a:t>
            </a:r>
            <a:r>
              <a:rPr lang="ko-KR" altLang="en-US" sz="1000" b="0" dirty="0" smtClean="0">
                <a:solidFill>
                  <a:sysClr val="windowText" lastClr="000000"/>
                </a:solidFill>
              </a:rPr>
              <a:t>년</a:t>
            </a:r>
            <a:r>
              <a:rPr lang="en-US" altLang="ko-KR" sz="1000" b="0" dirty="0" smtClea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512" y="3249072"/>
            <a:ext cx="2849050" cy="63248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71450" lvl="0" indent="-171450" defTabSz="914228" latinLnBrk="0">
              <a:lnSpc>
                <a:spcPct val="130000"/>
              </a:lnSpc>
              <a:buClr>
                <a:srgbClr val="008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2D </a:t>
            </a:r>
            <a:r>
              <a:rPr lang="ko-KR" altLang="en-US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도면 기반 </a:t>
            </a:r>
            <a:r>
              <a:rPr lang="en-US" altLang="ko-KR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3D Model </a:t>
            </a:r>
            <a:r>
              <a:rPr lang="ko-KR" altLang="en-US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자동화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방안 검토</a:t>
            </a:r>
            <a:endParaRPr lang="en-US" altLang="ko-KR" sz="900" kern="0" spc="-8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71450" lvl="0" indent="-171450" defTabSz="914228" latinLnBrk="0">
              <a:lnSpc>
                <a:spcPct val="130000"/>
              </a:lnSpc>
              <a:buClr>
                <a:srgbClr val="008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2D-3D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자동화를 위한 </a:t>
            </a: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2D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도면 작성 기술개발</a:t>
            </a:r>
            <a:endParaRPr lang="en-US" altLang="ko-KR" sz="900" kern="0" spc="-8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71450" lvl="0" indent="-171450" defTabSz="914228" latinLnBrk="0">
              <a:lnSpc>
                <a:spcPct val="130000"/>
              </a:lnSpc>
              <a:buClr>
                <a:srgbClr val="008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2D-3D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자동화를</a:t>
            </a: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위한 </a:t>
            </a: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3D Model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생성 자동화 기술개발</a:t>
            </a:r>
            <a:endParaRPr lang="en-US" altLang="ko-KR" sz="900" kern="0" spc="-8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3556022" y="2924944"/>
            <a:ext cx="3258854" cy="269675"/>
          </a:xfrm>
          <a:prstGeom prst="chevron">
            <a:avLst>
              <a:gd name="adj" fmla="val 38319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(2021/05~22/10)</a:t>
            </a: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오각형 15"/>
          <p:cNvSpPr/>
          <p:nvPr/>
        </p:nvSpPr>
        <p:spPr>
          <a:xfrm>
            <a:off x="619125" y="2924944"/>
            <a:ext cx="2959912" cy="269675"/>
          </a:xfrm>
          <a:prstGeom prst="homePlate">
            <a:avLst>
              <a:gd name="adj" fmla="val 37638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900" b="1" kern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단계 </a:t>
            </a:r>
            <a:r>
              <a:rPr lang="en-US" altLang="ko-KR" sz="900" b="1" kern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(2020~2021)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갈매기형 수장 16"/>
          <p:cNvSpPr/>
          <p:nvPr/>
        </p:nvSpPr>
        <p:spPr>
          <a:xfrm>
            <a:off x="6814876" y="2924944"/>
            <a:ext cx="2694134" cy="269675"/>
          </a:xfrm>
          <a:prstGeom prst="chevron">
            <a:avLst>
              <a:gd name="adj" fmla="val 38319"/>
            </a:avLst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8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(2023)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9993" y="3270602"/>
            <a:ext cx="3194883" cy="63248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71450" marR="0" lvl="0" indent="-171450" defTabSz="91422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2D3D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도면을 활용한 </a:t>
            </a: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Loading Inform.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기술개발</a:t>
            </a:r>
            <a:endParaRPr lang="en-US" altLang="ko-KR" sz="900" kern="0" spc="-8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defTabSz="914228" latinLnBrk="0">
              <a:lnSpc>
                <a:spcPct val="130000"/>
              </a:lnSpc>
              <a:buClr>
                <a:srgbClr val="008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2D3D </a:t>
            </a:r>
            <a:r>
              <a:rPr lang="ko-KR" altLang="en-US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도면을 활용한 </a:t>
            </a:r>
            <a:r>
              <a:rPr lang="en-US" altLang="ko-KR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Nozzle</a:t>
            </a:r>
            <a:r>
              <a:rPr lang="ko-KR" altLang="en-US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Inform </a:t>
            </a:r>
            <a:r>
              <a:rPr lang="ko-KR" altLang="en-US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자동화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기술개발</a:t>
            </a:r>
            <a:endParaRPr lang="en-US" altLang="ko-KR" sz="900" kern="0" spc="-8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lvl="0" indent="-171450" defTabSz="914228" latinLnBrk="0">
              <a:lnSpc>
                <a:spcPct val="130000"/>
              </a:lnSpc>
              <a:buClr>
                <a:srgbClr val="008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Loading Data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생성으로 </a:t>
            </a:r>
            <a:r>
              <a:rPr lang="en-US" altLang="ko-KR" sz="900" kern="0" spc="-8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Piperack</a:t>
            </a: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자동화 설계 데이터 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연계</a:t>
            </a:r>
            <a:endParaRPr kumimoji="0" lang="en-US" altLang="ko-KR" sz="900" i="0" u="none" strike="noStrike" kern="0" cap="none" spc="-8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517923" y="3270602"/>
            <a:ext cx="0" cy="343847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780980" y="3242912"/>
            <a:ext cx="0" cy="3539998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32148" y="3244045"/>
            <a:ext cx="2848652" cy="63248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marL="171450" indent="-171450" defTabSz="914228" latinLnBrk="0">
              <a:lnSpc>
                <a:spcPct val="130000"/>
              </a:lnSpc>
              <a:buClr>
                <a:srgbClr val="008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입찰</a:t>
            </a:r>
            <a:r>
              <a:rPr lang="en-US" altLang="ko-KR" sz="900" kern="0" spc="-80" dirty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FEED/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수행 사업 적용 확대</a:t>
            </a:r>
            <a:endParaRPr lang="en-US" altLang="ko-KR" sz="900" kern="0" spc="-8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71450" indent="-171450" defTabSz="914228" latinLnBrk="0">
              <a:lnSpc>
                <a:spcPct val="130000"/>
              </a:lnSpc>
              <a:buClr>
                <a:srgbClr val="008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시스템 안정화</a:t>
            </a:r>
            <a:r>
              <a:rPr lang="en-US" altLang="ko-KR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고도화  및 시스템 운영 안정화</a:t>
            </a:r>
            <a:endParaRPr lang="en-US" altLang="ko-KR" sz="900" kern="0" spc="-8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71450" indent="-171450" defTabSz="914228" latinLnBrk="0">
              <a:lnSpc>
                <a:spcPct val="130000"/>
              </a:lnSpc>
              <a:buClr>
                <a:srgbClr val="008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kern="0" spc="-8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업무 프로세스  개선에 따른 안정화 추진 및 최적화 </a:t>
            </a:r>
            <a:endParaRPr lang="en-US" altLang="ko-KR" sz="900" kern="0" spc="-8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97" y="3932708"/>
            <a:ext cx="3153648" cy="248433"/>
          </a:xfrm>
          <a:prstGeom prst="rect">
            <a:avLst/>
          </a:prstGeom>
          <a:solidFill>
            <a:srgbClr val="E4EBF4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lang="ko-KR" altLang="en-US" sz="900" kern="0" dirty="0" smtClean="0"/>
              <a:t>설계</a:t>
            </a:r>
            <a:r>
              <a:rPr lang="en-US" altLang="ko-KR" sz="900" kern="0" dirty="0" smtClean="0"/>
              <a:t> Inform. </a:t>
            </a:r>
            <a:r>
              <a:rPr lang="ko-KR" altLang="en-US" sz="900" kern="0" dirty="0" smtClean="0"/>
              <a:t>자동화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9125" y="3932708"/>
            <a:ext cx="2839677" cy="248433"/>
          </a:xfrm>
          <a:prstGeom prst="rect">
            <a:avLst/>
          </a:prstGeom>
          <a:solidFill>
            <a:srgbClr val="E4EBF4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defTabSz="914228" latinLnBrk="0">
              <a:defRPr/>
            </a:pPr>
            <a:r>
              <a:rPr lang="en-US" altLang="ko-KR" sz="900" kern="0" dirty="0" smtClean="0"/>
              <a:t>2D3D </a:t>
            </a:r>
            <a:r>
              <a:rPr lang="ko-KR" altLang="en-US" sz="900" kern="0" dirty="0" smtClean="0"/>
              <a:t>중심 설계 기반 구축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35630" y="3932708"/>
            <a:ext cx="2688495" cy="248433"/>
          </a:xfrm>
          <a:prstGeom prst="rect">
            <a:avLst/>
          </a:prstGeom>
          <a:solidFill>
            <a:srgbClr val="E4EBF4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lang="ko-KR" altLang="en-US" sz="900" kern="0" dirty="0" smtClean="0"/>
              <a:t>시스템 적용 확대 및 안정화 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36" y="4331910"/>
            <a:ext cx="2867766" cy="1377729"/>
          </a:xfrm>
          <a:prstGeom prst="rect">
            <a:avLst/>
          </a:prstGeom>
        </p:spPr>
      </p:pic>
      <p:pic>
        <p:nvPicPr>
          <p:cNvPr id="76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66" y="5910563"/>
            <a:ext cx="1953843" cy="8874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이등변 삼각형 1"/>
          <p:cNvSpPr/>
          <p:nvPr/>
        </p:nvSpPr>
        <p:spPr>
          <a:xfrm flipV="1">
            <a:off x="1881070" y="5731657"/>
            <a:ext cx="178532" cy="139915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/>
          <p:cNvSpPr/>
          <p:nvPr/>
        </p:nvSpPr>
        <p:spPr>
          <a:xfrm flipV="1">
            <a:off x="5074573" y="5942073"/>
            <a:ext cx="178532" cy="1399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이등변 삼각형 59"/>
          <p:cNvSpPr/>
          <p:nvPr/>
        </p:nvSpPr>
        <p:spPr>
          <a:xfrm flipV="1">
            <a:off x="6064063" y="5938996"/>
            <a:ext cx="178532" cy="1399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857321" y="6251370"/>
            <a:ext cx="6655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Loading </a:t>
            </a:r>
          </a:p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Inform. </a:t>
            </a:r>
          </a:p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Drawing</a:t>
            </a:r>
            <a:endParaRPr lang="ko-KR" altLang="en-US" sz="9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28049" y="6248342"/>
            <a:ext cx="6447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Nozzle </a:t>
            </a:r>
          </a:p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Inform. </a:t>
            </a:r>
          </a:p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Drawing</a:t>
            </a:r>
            <a:endParaRPr lang="ko-KR" altLang="en-US" sz="9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46343" y="63256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Loading </a:t>
            </a:r>
          </a:p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ko-KR" altLang="en-US" sz="9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이등변 삼각형 66"/>
          <p:cNvSpPr/>
          <p:nvPr/>
        </p:nvSpPr>
        <p:spPr>
          <a:xfrm flipV="1">
            <a:off x="4095947" y="5942074"/>
            <a:ext cx="178532" cy="1399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89"/>
          <p:cNvGrpSpPr/>
          <p:nvPr/>
        </p:nvGrpSpPr>
        <p:grpSpPr>
          <a:xfrm>
            <a:off x="4088980" y="4589577"/>
            <a:ext cx="2132388" cy="1158760"/>
            <a:chOff x="10100042" y="2569362"/>
            <a:chExt cx="1612386" cy="1089159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00043" y="2569362"/>
              <a:ext cx="1612385" cy="171879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/>
                  </a14:imgProps>
                </a:ext>
              </a:extLst>
            </a:blip>
            <a:srcRect l="24245" t="1731" r="14404" b="36071"/>
            <a:stretch/>
          </p:blipFill>
          <p:spPr>
            <a:xfrm>
              <a:off x="10100042" y="2727856"/>
              <a:ext cx="1612385" cy="930665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4892921" y="4339755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2D3D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048402" y="5679731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Conversion</a:t>
            </a:r>
            <a:endParaRPr lang="ko-KR" altLang="en-US" sz="9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12966" y="6384711"/>
            <a:ext cx="583056" cy="3996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lang="ko-KR" altLang="en-US" sz="900" kern="0" smtClean="0">
                <a:solidFill>
                  <a:schemeClr val="bg1"/>
                </a:solidFill>
              </a:rPr>
              <a:t>입찰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39976" y="6384711"/>
            <a:ext cx="583056" cy="3996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FEED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66986" y="6384711"/>
            <a:ext cx="583056" cy="3996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buClr>
                <a:srgbClr val="008000"/>
              </a:buClr>
              <a:defRPr sz="11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228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수행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616694" y="4721569"/>
            <a:ext cx="1114572" cy="1261271"/>
            <a:chOff x="7812242" y="4761619"/>
            <a:chExt cx="1114572" cy="1261271"/>
          </a:xfrm>
        </p:grpSpPr>
        <p:grpSp>
          <p:nvGrpSpPr>
            <p:cNvPr id="10" name="그룹 9"/>
            <p:cNvGrpSpPr/>
            <p:nvPr/>
          </p:nvGrpSpPr>
          <p:grpSpPr>
            <a:xfrm>
              <a:off x="7937073" y="4923778"/>
              <a:ext cx="881415" cy="947794"/>
              <a:chOff x="7937073" y="4923778"/>
              <a:chExt cx="881415" cy="947794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7963120" y="4977580"/>
                <a:ext cx="829349" cy="829349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-3420000">
                <a:off x="8672736" y="5590086"/>
                <a:ext cx="45719" cy="1076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 rot="-3420000">
                <a:off x="7968015" y="5114964"/>
                <a:ext cx="45719" cy="1076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 rot="3420000" flipV="1">
                <a:off x="7998495" y="5541611"/>
                <a:ext cx="45719" cy="1076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3420000" flipV="1">
                <a:off x="8741826" y="5114964"/>
                <a:ext cx="45719" cy="1076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flipV="1">
                <a:off x="8349312" y="5763968"/>
                <a:ext cx="45719" cy="1076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flipV="1">
                <a:off x="8349313" y="4923778"/>
                <a:ext cx="45719" cy="1076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2" name="직선 화살표 연결선 11"/>
            <p:cNvCxnSpPr/>
            <p:nvPr/>
          </p:nvCxnSpPr>
          <p:spPr>
            <a:xfrm flipH="1" flipV="1">
              <a:off x="7812242" y="5090336"/>
              <a:ext cx="209112" cy="1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>
              <a:off x="8717702" y="5615257"/>
              <a:ext cx="209112" cy="1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 flipH="1">
              <a:off x="7828746" y="5622832"/>
              <a:ext cx="209112" cy="1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/>
            <p:nvPr/>
          </p:nvCxnSpPr>
          <p:spPr>
            <a:xfrm flipH="1">
              <a:off x="8405357" y="5798153"/>
              <a:ext cx="1480" cy="22473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/>
            <p:nvPr/>
          </p:nvCxnSpPr>
          <p:spPr>
            <a:xfrm flipV="1">
              <a:off x="8707571" y="5029607"/>
              <a:ext cx="209112" cy="1286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 flipV="1">
              <a:off x="8338445" y="4761619"/>
              <a:ext cx="4373" cy="22821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7917972" y="5234514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2D3D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56941" y="432751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안정화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842310" y="5944557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확대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653302" y="4767442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안정화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665009" y="560383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프로세스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02375" y="476783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고도화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/>
          <p:cNvCxnSpPr>
            <a:stCxn id="61" idx="3"/>
            <a:endCxn id="62" idx="1"/>
          </p:cNvCxnSpPr>
          <p:nvPr/>
        </p:nvCxnSpPr>
        <p:spPr>
          <a:xfrm>
            <a:off x="7696022" y="6584526"/>
            <a:ext cx="2439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62" idx="3"/>
            <a:endCxn id="63" idx="1"/>
          </p:cNvCxnSpPr>
          <p:nvPr/>
        </p:nvCxnSpPr>
        <p:spPr>
          <a:xfrm>
            <a:off x="8523032" y="6584526"/>
            <a:ext cx="2439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851693" y="5603838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안정화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694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B0A8A8-E5CB-4301-8068-24DBE84CE0E8}"/>
              </a:ext>
            </a:extLst>
          </p:cNvPr>
          <p:cNvSpPr/>
          <p:nvPr/>
        </p:nvSpPr>
        <p:spPr>
          <a:xfrm>
            <a:off x="909529" y="1653183"/>
            <a:ext cx="6459142" cy="40692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9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DB0A8A8-E5CB-4301-8068-24DBE84CE0E8}"/>
              </a:ext>
            </a:extLst>
          </p:cNvPr>
          <p:cNvSpPr/>
          <p:nvPr/>
        </p:nvSpPr>
        <p:spPr>
          <a:xfrm>
            <a:off x="1138948" y="2207928"/>
            <a:ext cx="3300976" cy="23370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500" b="1" spc="-50" dirty="0" smtClean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smtClean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2D Design System  </a:t>
            </a:r>
            <a:endParaRPr kumimoji="1" lang="en-US" altLang="ko-KR" sz="1000" b="1" spc="-5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DB0A8A8-E5CB-4301-8068-24DBE84CE0E8}"/>
              </a:ext>
            </a:extLst>
          </p:cNvPr>
          <p:cNvSpPr/>
          <p:nvPr/>
        </p:nvSpPr>
        <p:spPr>
          <a:xfrm>
            <a:off x="4534553" y="2207929"/>
            <a:ext cx="2301125" cy="13211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500" b="1" spc="-50" dirty="0" smtClean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smtClean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3D Conversion System  </a:t>
            </a:r>
            <a:endParaRPr kumimoji="1" lang="en-US" altLang="ko-KR" sz="1000" b="1" spc="-5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DB0A8A8-E5CB-4301-8068-24DBE84CE0E8}"/>
              </a:ext>
            </a:extLst>
          </p:cNvPr>
          <p:cNvSpPr/>
          <p:nvPr/>
        </p:nvSpPr>
        <p:spPr>
          <a:xfrm>
            <a:off x="4533923" y="3645169"/>
            <a:ext cx="2301755" cy="196536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500" b="1" spc="-50" dirty="0" smtClean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spc="-50" dirty="0" smtClean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Engineering Database</a:t>
            </a:r>
            <a:endParaRPr kumimoji="1" lang="en-US" altLang="ko-KR" sz="1000" b="1" spc="-5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00" name="직사각형 399">
            <a:extLst>
              <a:ext uri="{FF2B5EF4-FFF2-40B4-BE49-F238E27FC236}">
                <a16:creationId xmlns:a16="http://schemas.microsoft.com/office/drawing/2014/main" id="{6B9E30F1-E9F6-4519-A02A-1566C7438474}"/>
              </a:ext>
            </a:extLst>
          </p:cNvPr>
          <p:cNvSpPr/>
          <p:nvPr/>
        </p:nvSpPr>
        <p:spPr>
          <a:xfrm>
            <a:off x="319349" y="1357096"/>
            <a:ext cx="9206005" cy="465122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7287" tIns="53643" rIns="107287" bIns="5364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DB0A8A8-E5CB-4301-8068-24DBE84CE0E8}"/>
              </a:ext>
            </a:extLst>
          </p:cNvPr>
          <p:cNvSpPr/>
          <p:nvPr/>
        </p:nvSpPr>
        <p:spPr>
          <a:xfrm>
            <a:off x="7475229" y="1653183"/>
            <a:ext cx="1499687" cy="40692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9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3007" y="836424"/>
            <a:ext cx="28803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19125" y="836424"/>
            <a:ext cx="8889885" cy="28803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시스템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구성도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(I/F)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sp>
        <p:nvSpPr>
          <p:cNvPr id="52" name="제목 1"/>
          <p:cNvSpPr>
            <a:spLocks noGrp="1"/>
          </p:cNvSpPr>
          <p:nvPr>
            <p:ph type="title"/>
          </p:nvPr>
        </p:nvSpPr>
        <p:spPr bwMode="auto">
          <a:xfrm>
            <a:off x="146518" y="12700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sz="2200" dirty="0">
                <a:solidFill>
                  <a:prstClr val="black"/>
                </a:solidFill>
                <a:latin typeface="맑은 고딕"/>
              </a:rPr>
              <a:t>Ⅱ</a:t>
            </a:r>
            <a:r>
              <a:rPr lang="en-US" altLang="ko-KR" sz="2200" dirty="0">
                <a:solidFill>
                  <a:prstClr val="black"/>
                </a:solidFill>
                <a:latin typeface="맑은 고딕"/>
                <a:ea typeface="맑은 고딕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맑은 고딕"/>
                <a:ea typeface="맑은 고딕"/>
              </a:rPr>
              <a:t>추진 계획</a:t>
            </a:r>
            <a:endParaRPr lang="ko-KR" altLang="en-US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401" name="직선 연결선 400"/>
          <p:cNvCxnSpPr/>
          <p:nvPr/>
        </p:nvCxnSpPr>
        <p:spPr bwMode="auto">
          <a:xfrm>
            <a:off x="303007" y="6151357"/>
            <a:ext cx="920600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2" name="모서리가 둥근 직사각형 401"/>
          <p:cNvSpPr/>
          <p:nvPr/>
        </p:nvSpPr>
        <p:spPr>
          <a:xfrm>
            <a:off x="1199899" y="6217803"/>
            <a:ext cx="3016502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  <a:latin typeface="+mn-ea"/>
              </a:rPr>
              <a:t>Loading Inform. </a:t>
            </a:r>
            <a:r>
              <a:rPr lang="ko-KR" altLang="en-US" sz="700" b="1" dirty="0" smtClean="0">
                <a:solidFill>
                  <a:schemeClr val="tx1"/>
                </a:solidFill>
                <a:latin typeface="+mn-ea"/>
              </a:rPr>
              <a:t>모듈</a:t>
            </a:r>
            <a:endParaRPr lang="en-US" altLang="ko-KR" sz="7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3" name="모서리가 둥근 직사각형 402"/>
          <p:cNvSpPr/>
          <p:nvPr/>
        </p:nvSpPr>
        <p:spPr>
          <a:xfrm>
            <a:off x="1199898" y="6339571"/>
            <a:ext cx="2762244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Pipe Rack Loading Inform. Drawing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 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4" name="타원 403"/>
          <p:cNvSpPr/>
          <p:nvPr/>
        </p:nvSpPr>
        <p:spPr>
          <a:xfrm>
            <a:off x="1063950" y="6226563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</a:rPr>
              <a:t>1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05" name="모서리가 둥근 직사각형 404"/>
          <p:cNvSpPr/>
          <p:nvPr/>
        </p:nvSpPr>
        <p:spPr>
          <a:xfrm>
            <a:off x="1199898" y="6512057"/>
            <a:ext cx="3016503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  <a:latin typeface="+mj-ea"/>
              </a:rPr>
              <a:t>Nozzle Inform. </a:t>
            </a:r>
            <a:r>
              <a:rPr lang="ko-KR" altLang="en-US" sz="700" b="1" dirty="0" smtClean="0">
                <a:solidFill>
                  <a:schemeClr val="tx1"/>
                </a:solidFill>
                <a:latin typeface="+mj-ea"/>
              </a:rPr>
              <a:t>모듈</a:t>
            </a:r>
            <a:endParaRPr lang="en-US" altLang="ko-KR" sz="7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06" name="모서리가 둥근 직사각형 405"/>
          <p:cNvSpPr/>
          <p:nvPr/>
        </p:nvSpPr>
        <p:spPr>
          <a:xfrm>
            <a:off x="1199898" y="6633825"/>
            <a:ext cx="2762244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Nozzle Orientation Drawing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7" name="타원 406"/>
          <p:cNvSpPr/>
          <p:nvPr/>
        </p:nvSpPr>
        <p:spPr>
          <a:xfrm>
            <a:off x="1063950" y="6520817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3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08" name="모서리가 둥근 직사각형 407"/>
          <p:cNvSpPr/>
          <p:nvPr/>
        </p:nvSpPr>
        <p:spPr>
          <a:xfrm>
            <a:off x="3665162" y="6217803"/>
            <a:ext cx="1510264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  <a:latin typeface="+mj-ea"/>
              </a:rPr>
              <a:t>Loading Data </a:t>
            </a:r>
            <a:r>
              <a:rPr lang="ko-KR" altLang="en-US" sz="700" b="1" dirty="0" smtClean="0">
                <a:solidFill>
                  <a:schemeClr val="tx1"/>
                </a:solidFill>
                <a:latin typeface="+mj-ea"/>
              </a:rPr>
              <a:t>모듈</a:t>
            </a:r>
            <a:endParaRPr lang="en-US" altLang="ko-KR" sz="7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09" name="모서리가 둥근 직사각형 408"/>
          <p:cNvSpPr/>
          <p:nvPr/>
        </p:nvSpPr>
        <p:spPr>
          <a:xfrm>
            <a:off x="3665161" y="6339571"/>
            <a:ext cx="2598841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Piperack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자동화 설계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연계 목적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Input File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0" name="타원 409"/>
          <p:cNvSpPr/>
          <p:nvPr/>
        </p:nvSpPr>
        <p:spPr>
          <a:xfrm>
            <a:off x="3529213" y="6226563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2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414" name="그룹 413"/>
          <p:cNvGrpSpPr/>
          <p:nvPr/>
        </p:nvGrpSpPr>
        <p:grpSpPr>
          <a:xfrm>
            <a:off x="303005" y="6209976"/>
            <a:ext cx="585996" cy="520545"/>
            <a:chOff x="6151951" y="3489989"/>
            <a:chExt cx="536700" cy="520545"/>
          </a:xfrm>
        </p:grpSpPr>
        <p:sp>
          <p:nvSpPr>
            <p:cNvPr id="415" name="직사각형 414"/>
            <p:cNvSpPr/>
            <p:nvPr/>
          </p:nvSpPr>
          <p:spPr bwMode="auto">
            <a:xfrm>
              <a:off x="6151951" y="3489989"/>
              <a:ext cx="536700" cy="520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16" name="TextBox 89"/>
            <p:cNvSpPr txBox="1">
              <a:spLocks noChangeArrowheads="1"/>
            </p:cNvSpPr>
            <p:nvPr/>
          </p:nvSpPr>
          <p:spPr bwMode="auto">
            <a:xfrm>
              <a:off x="6151951" y="3489989"/>
              <a:ext cx="536700" cy="520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rIns="36000" anchor="ctr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prstClr val="black"/>
                </a:buClr>
                <a:buNone/>
              </a:pPr>
              <a:r>
                <a:rPr lang="ko-KR" altLang="en-US" sz="9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29285A"/>
                  </a:solidFill>
                </a:rPr>
                <a:t>개발범위</a:t>
              </a:r>
            </a:p>
          </p:txBody>
        </p:sp>
      </p:grpSp>
      <p:cxnSp>
        <p:nvCxnSpPr>
          <p:cNvPr id="417" name="직선 연결선 416"/>
          <p:cNvCxnSpPr/>
          <p:nvPr/>
        </p:nvCxnSpPr>
        <p:spPr>
          <a:xfrm>
            <a:off x="6465168" y="6172974"/>
            <a:ext cx="0" cy="6542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모서리가 둥근 직사각형 221">
            <a:extLst>
              <a:ext uri="{FF2B5EF4-FFF2-40B4-BE49-F238E27FC236}">
                <a16:creationId xmlns:a16="http://schemas.microsoft.com/office/drawing/2014/main" id="{B165A107-73FD-405F-B36A-A554BA0C26C1}"/>
              </a:ext>
            </a:extLst>
          </p:cNvPr>
          <p:cNvSpPr/>
          <p:nvPr/>
        </p:nvSpPr>
        <p:spPr>
          <a:xfrm>
            <a:off x="6751685" y="6226562"/>
            <a:ext cx="2773669" cy="57688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0070C0"/>
                </a:solidFill>
                <a:latin typeface="+mj-ea"/>
                <a:ea typeface="+mj-ea"/>
              </a:rPr>
              <a:t>*Legend</a:t>
            </a:r>
            <a:endParaRPr lang="en-US" altLang="ko-KR" sz="8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chemeClr val="tx1"/>
                </a:solidFill>
                <a:latin typeface="+mj-ea"/>
                <a:ea typeface="+mj-ea"/>
              </a:rPr>
              <a:t>S3D </a:t>
            </a:r>
            <a:r>
              <a:rPr lang="en-US" altLang="ko-KR" sz="800" dirty="0">
                <a:solidFill>
                  <a:schemeClr val="tx1"/>
                </a:solidFill>
                <a:latin typeface="+mj-ea"/>
                <a:ea typeface="+mj-ea"/>
              </a:rPr>
              <a:t>: Smart </a:t>
            </a:r>
            <a:r>
              <a:rPr lang="en-US" altLang="ko-KR" sz="800" dirty="0" smtClean="0">
                <a:solidFill>
                  <a:schemeClr val="tx1"/>
                </a:solidFill>
                <a:latin typeface="+mj-ea"/>
                <a:ea typeface="+mj-ea"/>
              </a:rPr>
              <a:t>3D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schemeClr val="tx1"/>
                </a:solidFill>
                <a:latin typeface="+mj-ea"/>
                <a:ea typeface="+mj-ea"/>
              </a:rPr>
              <a:t>PDMS : Plant Design Management System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 smtClean="0">
                <a:solidFill>
                  <a:schemeClr val="tx1"/>
                </a:solidFill>
                <a:latin typeface="+mj-ea"/>
                <a:ea typeface="+mj-ea"/>
              </a:rPr>
              <a:t>STAAD : Structural Analysis And Design</a:t>
            </a:r>
            <a:endParaRPr lang="en-US" altLang="ko-KR" sz="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5" name="모서리가 둥근 직사각형 96">
            <a:extLst>
              <a:ext uri="{FF2B5EF4-FFF2-40B4-BE49-F238E27FC236}">
                <a16:creationId xmlns:a16="http://schemas.microsoft.com/office/drawing/2014/main" id="{449B436A-0B91-4E2B-9866-817CB995CCC9}"/>
              </a:ext>
            </a:extLst>
          </p:cNvPr>
          <p:cNvSpPr/>
          <p:nvPr/>
        </p:nvSpPr>
        <p:spPr>
          <a:xfrm>
            <a:off x="7581926" y="2526063"/>
            <a:ext cx="1246757" cy="407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spc="-50" dirty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S3D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121498" y="172244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2D3D</a:t>
            </a:r>
            <a:endParaRPr lang="ko-KR" altLang="en-US" sz="16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모서리가 둥근 직사각형 96">
            <a:extLst>
              <a:ext uri="{FF2B5EF4-FFF2-40B4-BE49-F238E27FC236}">
                <a16:creationId xmlns:a16="http://schemas.microsoft.com/office/drawing/2014/main" id="{449B436A-0B91-4E2B-9866-817CB995CCC9}"/>
              </a:ext>
            </a:extLst>
          </p:cNvPr>
          <p:cNvSpPr/>
          <p:nvPr/>
        </p:nvSpPr>
        <p:spPr>
          <a:xfrm>
            <a:off x="7579419" y="4140524"/>
            <a:ext cx="1246757" cy="407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PDMS</a:t>
            </a:r>
            <a:endParaRPr kumimoji="1" lang="en-US" altLang="ko-KR" sz="9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사다리꼴 3"/>
          <p:cNvSpPr/>
          <p:nvPr/>
        </p:nvSpPr>
        <p:spPr>
          <a:xfrm rot="16200000">
            <a:off x="7122393" y="2607735"/>
            <a:ext cx="573179" cy="244635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사다리꼴 132"/>
          <p:cNvSpPr/>
          <p:nvPr/>
        </p:nvSpPr>
        <p:spPr>
          <a:xfrm rot="16200000">
            <a:off x="7119887" y="4224535"/>
            <a:ext cx="573179" cy="244635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 rot="16200000">
            <a:off x="6152628" y="3112363"/>
            <a:ext cx="194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CAD Interface</a:t>
            </a:r>
            <a:endParaRPr lang="ko-KR" altLang="en-US" sz="1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1352849" y="2708857"/>
            <a:ext cx="908422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Structure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모듈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6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2343781" y="2708857"/>
            <a:ext cx="908422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Civil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모듈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8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1352849" y="3080514"/>
            <a:ext cx="908422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Piping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모듈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9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2343781" y="3080514"/>
            <a:ext cx="908422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Tray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모듈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0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3322909" y="3080514"/>
            <a:ext cx="908422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Equipment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모듈</a:t>
            </a: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 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1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1349696" y="3940474"/>
            <a:ext cx="908422" cy="365112"/>
          </a:xfrm>
          <a:prstGeom prst="roundRect">
            <a:avLst/>
          </a:prstGeom>
          <a:solidFill>
            <a:srgbClr val="0070C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Loading Inform.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모듈</a:t>
            </a: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 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2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3322909" y="3940474"/>
            <a:ext cx="908422" cy="365112"/>
          </a:xfrm>
          <a:prstGeom prst="roundRect">
            <a:avLst/>
          </a:prstGeom>
          <a:solidFill>
            <a:srgbClr val="0070C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Nozzle Inform.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모듈</a:t>
            </a: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 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3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2340628" y="3940474"/>
            <a:ext cx="908422" cy="365112"/>
          </a:xfrm>
          <a:prstGeom prst="roundRect">
            <a:avLst/>
          </a:prstGeom>
          <a:solidFill>
            <a:srgbClr val="0070C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Loading Data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모듈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0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3332260" y="2708857"/>
            <a:ext cx="899071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ASL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모듈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4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4622127" y="2701655"/>
            <a:ext cx="1025925" cy="2985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Structure/Civil/ASL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모듈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5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5725767" y="2709761"/>
            <a:ext cx="1026000" cy="29046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Piping</a:t>
            </a:r>
            <a:r>
              <a:rPr kumimoji="1" lang="ko-KR" altLang="en-US" sz="800" b="1" spc="-50" dirty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모듈</a:t>
            </a:r>
            <a:endParaRPr kumimoji="1" lang="en-US" altLang="ko-KR" sz="800" b="1" spc="-50" dirty="0" smtClean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6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4621622" y="3078922"/>
            <a:ext cx="1009516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Tray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모듈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1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5725767" y="3078921"/>
            <a:ext cx="1026000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Equipment </a:t>
            </a:r>
            <a:r>
              <a:rPr kumimoji="1" lang="ko-KR" altLang="en-US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모듈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726934" y="172244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CAD</a:t>
            </a:r>
            <a:endParaRPr lang="ko-KR" altLang="en-US" sz="16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4" descr="database에 대한 이미지 검색결과">
            <a:extLst>
              <a:ext uri="{FF2B5EF4-FFF2-40B4-BE49-F238E27FC236}">
                <a16:creationId xmlns:a16="http://schemas.microsoft.com/office/drawing/2014/main" id="{8DED2F6D-600D-46E9-A044-1F595A0C1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130" y="3977622"/>
            <a:ext cx="1361855" cy="41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2431596" y="3678933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범위 </a:t>
            </a:r>
            <a:endParaRPr lang="ko-KR" altLang="en-US" sz="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사다리꼴 147"/>
          <p:cNvSpPr/>
          <p:nvPr/>
        </p:nvSpPr>
        <p:spPr>
          <a:xfrm>
            <a:off x="5413093" y="3496970"/>
            <a:ext cx="567504" cy="204569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다리꼴 149"/>
          <p:cNvSpPr/>
          <p:nvPr/>
        </p:nvSpPr>
        <p:spPr>
          <a:xfrm rot="16200000">
            <a:off x="4191312" y="4014968"/>
            <a:ext cx="567504" cy="204569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/>
          <p:cNvSpPr txBox="1"/>
          <p:nvPr/>
        </p:nvSpPr>
        <p:spPr>
          <a:xfrm>
            <a:off x="5455558" y="4054864"/>
            <a:ext cx="5405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SQLite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1318692" y="3890441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1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2292275" y="3890441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2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3288152" y="3890441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3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8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4622045" y="4386689"/>
            <a:ext cx="1025925" cy="2985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Structure/Civil/ASL 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9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5725685" y="4394795"/>
            <a:ext cx="1026000" cy="29046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Piping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4621540" y="4744906"/>
            <a:ext cx="1009516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Tray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5725685" y="4744905"/>
            <a:ext cx="1026000" cy="29295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Equipment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2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4621540" y="5260175"/>
            <a:ext cx="1009516" cy="292958"/>
          </a:xfrm>
          <a:prstGeom prst="roundRect">
            <a:avLst/>
          </a:prstGeom>
          <a:solidFill>
            <a:srgbClr val="0070C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Piping Weight </a:t>
            </a:r>
            <a:endParaRPr kumimoji="1" lang="en-US" altLang="ko-KR" sz="800" b="1" spc="-50" dirty="0" smtClean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Library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3" name="사각형: 둥근 모서리 32">
            <a:extLst>
              <a:ext uri="{FF2B5EF4-FFF2-40B4-BE49-F238E27FC236}">
                <a16:creationId xmlns:a16="http://schemas.microsoft.com/office/drawing/2014/main" id="{5F535F6E-EFEE-40B4-A005-CD3716117D7B}"/>
              </a:ext>
            </a:extLst>
          </p:cNvPr>
          <p:cNvSpPr/>
          <p:nvPr/>
        </p:nvSpPr>
        <p:spPr>
          <a:xfrm>
            <a:off x="5725685" y="5260174"/>
            <a:ext cx="1026000" cy="292958"/>
          </a:xfrm>
          <a:prstGeom prst="roundRect">
            <a:avLst/>
          </a:prstGeom>
          <a:solidFill>
            <a:srgbClr val="0070C0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720" tIns="41861" rIns="83720" bIns="41861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Tray Weight </a:t>
            </a:r>
            <a:endParaRPr kumimoji="1" lang="en-US" altLang="ko-KR" sz="800" b="1" spc="-50" dirty="0" smtClean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spc="-50" dirty="0" smtClean="0">
                <a:solidFill>
                  <a:prstClr val="white">
                    <a:alpha val="99000"/>
                  </a:prstClr>
                </a:solidFill>
                <a:latin typeface="맑은 고딕" panose="020B0503020000020004" pitchFamily="50" charset="-127"/>
                <a:cs typeface="Arial" pitchFamily="34" charset="0"/>
              </a:rPr>
              <a:t>Library</a:t>
            </a:r>
            <a:endParaRPr kumimoji="1" lang="ko-KR" altLang="en-US" sz="800" b="1" spc="-50" dirty="0">
              <a:solidFill>
                <a:prstClr val="white">
                  <a:alpha val="99000"/>
                </a:prst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586874" y="5193468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</a:rPr>
              <a:t>4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663108" y="5193468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4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665162" y="6512057"/>
            <a:ext cx="1510264" cy="166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 anchor="ctr">
            <a:noAutofit/>
          </a:bodyPr>
          <a:lstStyle/>
          <a:p>
            <a:r>
              <a:rPr lang="en-US" altLang="ko-KR" sz="700" b="1" dirty="0" smtClean="0">
                <a:solidFill>
                  <a:schemeClr val="tx1"/>
                </a:solidFill>
                <a:latin typeface="+mj-ea"/>
              </a:rPr>
              <a:t>Weight</a:t>
            </a:r>
            <a:r>
              <a:rPr lang="ko-KR" altLang="en-US" sz="700" b="1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700" b="1" dirty="0" smtClean="0">
                <a:solidFill>
                  <a:schemeClr val="tx1"/>
                </a:solidFill>
                <a:latin typeface="+mj-ea"/>
              </a:rPr>
              <a:t>Library </a:t>
            </a:r>
            <a:r>
              <a:rPr lang="ko-KR" altLang="en-US" sz="700" b="1" dirty="0" smtClean="0">
                <a:solidFill>
                  <a:schemeClr val="tx1"/>
                </a:solidFill>
                <a:latin typeface="+mj-ea"/>
              </a:rPr>
              <a:t>모듈</a:t>
            </a:r>
            <a:endParaRPr lang="en-US" altLang="ko-KR" sz="7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665161" y="6633825"/>
            <a:ext cx="2598841" cy="19339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18" tIns="45710" rIns="91418" bIns="4571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altLang="ko-KR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Piperack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자동화 설계 데이터 연계를 위한 </a:t>
            </a: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Library </a:t>
            </a:r>
            <a:r>
              <a:rPr lang="ko-KR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구축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529213" y="6520817"/>
            <a:ext cx="134912" cy="136830"/>
          </a:xfrm>
          <a:prstGeom prst="ellipse">
            <a:avLst/>
          </a:prstGeom>
          <a:solidFill>
            <a:srgbClr val="E2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prstClr val="white"/>
                </a:solidFill>
                <a:latin typeface="+mn-ea"/>
              </a:rPr>
              <a:t>4</a:t>
            </a:r>
            <a:endParaRPr lang="ko-KR" altLang="en-US" sz="6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99867" y="5030027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범위 </a:t>
            </a:r>
            <a:endParaRPr lang="ko-KR" altLang="en-US" sz="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4" descr="database에 대한 이미지 검색결과">
            <a:extLst>
              <a:ext uri="{FF2B5EF4-FFF2-40B4-BE49-F238E27FC236}">
                <a16:creationId xmlns:a16="http://schemas.microsoft.com/office/drawing/2014/main" id="{8DED2F6D-600D-46E9-A044-1F595A0C1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594" y="3065994"/>
            <a:ext cx="1024843" cy="4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8032306" y="316668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4" descr="database에 대한 이미지 검색결과">
            <a:extLst>
              <a:ext uri="{FF2B5EF4-FFF2-40B4-BE49-F238E27FC236}">
                <a16:creationId xmlns:a16="http://schemas.microsoft.com/office/drawing/2014/main" id="{8DED2F6D-600D-46E9-A044-1F595A0C1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8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594" y="4703446"/>
            <a:ext cx="1024843" cy="4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8052703" y="4815232"/>
            <a:ext cx="344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ht4ugOd02EHMdPdCtaw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ht4ugOd02EHMdPdCtaw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ht4ugOd02EHMdPdCtawg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22662</TotalTime>
  <Words>2229</Words>
  <Application>Microsoft Office PowerPoint</Application>
  <PresentationFormat>A4 용지(210x297mm)</PresentationFormat>
  <Paragraphs>664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modern h midium</vt:lpstr>
      <vt:lpstr>굴림</vt:lpstr>
      <vt:lpstr>돋움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I. 개요</vt:lpstr>
      <vt:lpstr>I. 개요</vt:lpstr>
      <vt:lpstr>I. 개요</vt:lpstr>
      <vt:lpstr>I. 개요</vt:lpstr>
      <vt:lpstr>I. 개요</vt:lpstr>
      <vt:lpstr>I. 개요</vt:lpstr>
      <vt:lpstr>Ⅱ. 추진 계획</vt:lpstr>
      <vt:lpstr>Ⅱ. 추진 계획</vt:lpstr>
      <vt:lpstr>Ⅱ. 추진 계획</vt:lpstr>
      <vt:lpstr>Ⅱ. 추진 계획</vt:lpstr>
      <vt:lpstr>Ⅱ. 추진 계획</vt:lpstr>
      <vt:lpstr>Ⅱ. 추진 계획</vt:lpstr>
      <vt:lpstr>Ⅱ. 추진 계획</vt:lpstr>
      <vt:lpstr>Ⅱ. 추진 계획</vt:lpstr>
      <vt:lpstr>Ⅱ. 추진 계획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 개요</dc:title>
  <dc:creator>HEC</dc:creator>
  <cp:lastModifiedBy>안상준</cp:lastModifiedBy>
  <cp:revision>1003</cp:revision>
  <cp:lastPrinted>2021-05-11T02:00:56Z</cp:lastPrinted>
  <dcterms:created xsi:type="dcterms:W3CDTF">2019-09-18T23:13:46Z</dcterms:created>
  <dcterms:modified xsi:type="dcterms:W3CDTF">2022-03-17T06:36:36Z</dcterms:modified>
</cp:coreProperties>
</file>